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6" r:id="rId3"/>
    <p:sldId id="374" r:id="rId4"/>
    <p:sldId id="370" r:id="rId5"/>
    <p:sldId id="37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80" r:id="rId15"/>
    <p:sldId id="385" r:id="rId16"/>
    <p:sldId id="381" r:id="rId17"/>
    <p:sldId id="382" r:id="rId18"/>
    <p:sldId id="383" r:id="rId19"/>
    <p:sldId id="384" r:id="rId20"/>
    <p:sldId id="378" r:id="rId21"/>
    <p:sldId id="379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412"/>
    <a:srgbClr val="376247"/>
    <a:srgbClr val="FF00FF"/>
    <a:srgbClr val="A6C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3" autoAdjust="0"/>
    <p:restoredTop sz="81320" autoAdjust="0"/>
  </p:normalViewPr>
  <p:slideViewPr>
    <p:cSldViewPr>
      <p:cViewPr varScale="1">
        <p:scale>
          <a:sx n="93" d="100"/>
          <a:sy n="93" d="100"/>
        </p:scale>
        <p:origin x="172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1A008-9BC0-4661-9F42-B9465B21E1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F27AA5-5515-4B6D-A22A-05374D3F4892}">
      <dgm:prSet phldrT="[Texte]" custT="1"/>
      <dgm:spPr>
        <a:solidFill>
          <a:srgbClr val="A6C049"/>
        </a:solidFill>
      </dgm:spPr>
      <dgm:t>
        <a:bodyPr/>
        <a:lstStyle/>
        <a:p>
          <a:r>
            <a:rPr lang="fr-FR" sz="1600" b="0" dirty="0"/>
            <a:t>Rapport de présentation</a:t>
          </a:r>
        </a:p>
        <a:p>
          <a:r>
            <a:rPr lang="fr-FR" sz="1600" b="0" dirty="0"/>
            <a:t>- Diagnostic</a:t>
          </a:r>
        </a:p>
        <a:p>
          <a:r>
            <a:rPr lang="fr-FR" sz="1600" b="0" dirty="0"/>
            <a:t>- Explication des choix</a:t>
          </a:r>
        </a:p>
      </dgm:t>
    </dgm:pt>
    <dgm:pt modelId="{C99A4CE3-3444-485E-AB8C-EB7DC56334A9}" type="parTrans" cxnId="{9A6468EC-84DC-4D0C-BFDB-FA14E8C58233}">
      <dgm:prSet/>
      <dgm:spPr/>
      <dgm:t>
        <a:bodyPr/>
        <a:lstStyle/>
        <a:p>
          <a:endParaRPr lang="fr-FR" sz="2800"/>
        </a:p>
      </dgm:t>
    </dgm:pt>
    <dgm:pt modelId="{C626EADE-2BB2-4259-BF79-C1D5EC9CA4DA}" type="sibTrans" cxnId="{9A6468EC-84DC-4D0C-BFDB-FA14E8C58233}">
      <dgm:prSet custT="1"/>
      <dgm:spPr>
        <a:solidFill>
          <a:srgbClr val="336412"/>
        </a:solidFill>
      </dgm:spPr>
      <dgm:t>
        <a:bodyPr/>
        <a:lstStyle/>
        <a:p>
          <a:endParaRPr lang="fr-FR" sz="3200"/>
        </a:p>
      </dgm:t>
    </dgm:pt>
    <dgm:pt modelId="{DC097A92-C4B5-4C7D-9540-52807C2D55E1}">
      <dgm:prSet phldrT="[Texte]" custT="1"/>
      <dgm:spPr>
        <a:solidFill>
          <a:srgbClr val="A6C049"/>
        </a:solidFill>
      </dgm:spPr>
      <dgm:t>
        <a:bodyPr/>
        <a:lstStyle/>
        <a:p>
          <a:r>
            <a:rPr lang="fr-FR" sz="1600" b="0" dirty="0"/>
            <a:t>Règlements</a:t>
          </a:r>
        </a:p>
      </dgm:t>
    </dgm:pt>
    <dgm:pt modelId="{16BA5CB4-5B74-4ECE-A07F-3A347996E4EB}" type="parTrans" cxnId="{B7BFAA52-1843-4A3D-920A-B73FDD105CEE}">
      <dgm:prSet/>
      <dgm:spPr/>
      <dgm:t>
        <a:bodyPr/>
        <a:lstStyle/>
        <a:p>
          <a:endParaRPr lang="fr-FR" sz="2800"/>
        </a:p>
      </dgm:t>
    </dgm:pt>
    <dgm:pt modelId="{7A8D479E-BBFC-4DD1-99B5-3A0230A5D4A4}" type="sibTrans" cxnId="{B7BFAA52-1843-4A3D-920A-B73FDD105CEE}">
      <dgm:prSet custT="1"/>
      <dgm:spPr>
        <a:solidFill>
          <a:srgbClr val="336412"/>
        </a:solidFill>
      </dgm:spPr>
      <dgm:t>
        <a:bodyPr/>
        <a:lstStyle/>
        <a:p>
          <a:endParaRPr lang="fr-FR" sz="3200"/>
        </a:p>
      </dgm:t>
    </dgm:pt>
    <dgm:pt modelId="{ABC4709A-2116-429B-B4C9-558C076F7F97}">
      <dgm:prSet phldrT="[Texte]" custT="1"/>
      <dgm:spPr>
        <a:solidFill>
          <a:srgbClr val="A6C049"/>
        </a:solidFill>
      </dgm:spPr>
      <dgm:t>
        <a:bodyPr/>
        <a:lstStyle/>
        <a:p>
          <a:r>
            <a:rPr lang="fr-FR" sz="1600" b="0" dirty="0"/>
            <a:t>OAP</a:t>
          </a:r>
        </a:p>
        <a:p>
          <a:r>
            <a:rPr lang="fr-FR" sz="1600" b="0" dirty="0"/>
            <a:t>Orientations d’aménagement et de programmation</a:t>
          </a:r>
        </a:p>
      </dgm:t>
    </dgm:pt>
    <dgm:pt modelId="{B9B98566-1BD2-4453-98D3-676E199ECD86}" type="parTrans" cxnId="{209B76FC-AFC7-4D1D-A735-016CBF937C09}">
      <dgm:prSet/>
      <dgm:spPr/>
      <dgm:t>
        <a:bodyPr/>
        <a:lstStyle/>
        <a:p>
          <a:endParaRPr lang="fr-FR" sz="2800"/>
        </a:p>
      </dgm:t>
    </dgm:pt>
    <dgm:pt modelId="{668E5560-0A8A-47DE-ACE6-5550F52DB2C7}" type="sibTrans" cxnId="{209B76FC-AFC7-4D1D-A735-016CBF937C09}">
      <dgm:prSet custT="1"/>
      <dgm:spPr>
        <a:solidFill>
          <a:srgbClr val="336412"/>
        </a:solidFill>
      </dgm:spPr>
      <dgm:t>
        <a:bodyPr/>
        <a:lstStyle/>
        <a:p>
          <a:endParaRPr lang="fr-FR" sz="3200"/>
        </a:p>
      </dgm:t>
    </dgm:pt>
    <dgm:pt modelId="{D9D09BCA-FAF1-4720-92A4-BD11CD6EFC79}">
      <dgm:prSet phldrT="[Texte]" custT="1"/>
      <dgm:spPr>
        <a:solidFill>
          <a:srgbClr val="A6C049"/>
        </a:solidFill>
      </dgm:spPr>
      <dgm:t>
        <a:bodyPr/>
        <a:lstStyle/>
        <a:p>
          <a:r>
            <a:rPr lang="fr-FR" sz="1600" b="0" dirty="0"/>
            <a:t>PADD </a:t>
          </a:r>
        </a:p>
        <a:p>
          <a:r>
            <a:rPr lang="fr-FR" sz="1600" b="0" dirty="0"/>
            <a:t>Projet d’aménagement et de développement durables</a:t>
          </a:r>
        </a:p>
      </dgm:t>
    </dgm:pt>
    <dgm:pt modelId="{863070B6-E936-4A39-84D1-D50F79F56484}" type="parTrans" cxnId="{399D42D3-F9C5-4E43-BF0E-0792FE7BC83E}">
      <dgm:prSet/>
      <dgm:spPr/>
      <dgm:t>
        <a:bodyPr/>
        <a:lstStyle/>
        <a:p>
          <a:endParaRPr lang="fr-FR" sz="2800"/>
        </a:p>
      </dgm:t>
    </dgm:pt>
    <dgm:pt modelId="{954CCE1F-C3EF-4883-BF9D-488BC44520F8}" type="sibTrans" cxnId="{399D42D3-F9C5-4E43-BF0E-0792FE7BC83E}">
      <dgm:prSet custT="1"/>
      <dgm:spPr>
        <a:solidFill>
          <a:srgbClr val="336412"/>
        </a:solidFill>
      </dgm:spPr>
      <dgm:t>
        <a:bodyPr/>
        <a:lstStyle/>
        <a:p>
          <a:endParaRPr lang="fr-FR" sz="3200"/>
        </a:p>
      </dgm:t>
    </dgm:pt>
    <dgm:pt modelId="{853CB9E0-AA7C-403C-9A5A-71B94D56CB7E}">
      <dgm:prSet phldrT="[Texte]" custT="1"/>
      <dgm:spPr>
        <a:solidFill>
          <a:srgbClr val="A6C049"/>
        </a:solidFill>
      </dgm:spPr>
      <dgm:t>
        <a:bodyPr/>
        <a:lstStyle/>
        <a:p>
          <a:r>
            <a:rPr lang="fr-FR" sz="1600" b="0" dirty="0"/>
            <a:t>Zonage</a:t>
          </a:r>
        </a:p>
      </dgm:t>
    </dgm:pt>
    <dgm:pt modelId="{FF8673AD-E8FE-4D51-B83F-F4DDA625F999}" type="sibTrans" cxnId="{4ADC5302-230B-4EBC-BA9B-E70915C2F81D}">
      <dgm:prSet custT="1"/>
      <dgm:spPr>
        <a:solidFill>
          <a:srgbClr val="336412"/>
        </a:solidFill>
      </dgm:spPr>
      <dgm:t>
        <a:bodyPr/>
        <a:lstStyle/>
        <a:p>
          <a:endParaRPr lang="fr-FR" sz="3200"/>
        </a:p>
      </dgm:t>
    </dgm:pt>
    <dgm:pt modelId="{E5968A95-E50B-44E5-817F-00A4FA5A117F}" type="parTrans" cxnId="{4ADC5302-230B-4EBC-BA9B-E70915C2F81D}">
      <dgm:prSet/>
      <dgm:spPr/>
      <dgm:t>
        <a:bodyPr/>
        <a:lstStyle/>
        <a:p>
          <a:endParaRPr lang="fr-FR" sz="2800"/>
        </a:p>
      </dgm:t>
    </dgm:pt>
    <dgm:pt modelId="{E00C9F3F-A302-4136-9786-B7430AB26FE2}" type="pres">
      <dgm:prSet presAssocID="{B901A008-9BC0-4661-9F42-B9465B21E140}" presName="cycle" presStyleCnt="0">
        <dgm:presLayoutVars>
          <dgm:dir/>
          <dgm:resizeHandles val="exact"/>
        </dgm:presLayoutVars>
      </dgm:prSet>
      <dgm:spPr/>
    </dgm:pt>
    <dgm:pt modelId="{70EDF2DB-8A82-444C-9783-784524C4558C}" type="pres">
      <dgm:prSet presAssocID="{9DF27AA5-5515-4B6D-A22A-05374D3F4892}" presName="node" presStyleLbl="node1" presStyleIdx="0" presStyleCnt="5" custScaleX="115349" custRadScaleRad="101962" custRadScaleInc="1365">
        <dgm:presLayoutVars>
          <dgm:bulletEnabled val="1"/>
        </dgm:presLayoutVars>
      </dgm:prSet>
      <dgm:spPr/>
    </dgm:pt>
    <dgm:pt modelId="{633DF31B-42A4-475D-A8F2-7A4DC2751E9F}" type="pres">
      <dgm:prSet presAssocID="{C626EADE-2BB2-4259-BF79-C1D5EC9CA4DA}" presName="sibTrans" presStyleLbl="sibTrans2D1" presStyleIdx="0" presStyleCnt="5"/>
      <dgm:spPr/>
    </dgm:pt>
    <dgm:pt modelId="{6D42A3A7-8B3F-4D0C-BA76-29052D366FB6}" type="pres">
      <dgm:prSet presAssocID="{C626EADE-2BB2-4259-BF79-C1D5EC9CA4DA}" presName="connectorText" presStyleLbl="sibTrans2D1" presStyleIdx="0" presStyleCnt="5"/>
      <dgm:spPr/>
    </dgm:pt>
    <dgm:pt modelId="{93705946-C47B-48DF-A3C9-9A14124F37E2}" type="pres">
      <dgm:prSet presAssocID="{D9D09BCA-FAF1-4720-92A4-BD11CD6EFC79}" presName="node" presStyleLbl="node1" presStyleIdx="1" presStyleCnt="5" custScaleX="121470" custRadScaleRad="105104" custRadScaleInc="2955">
        <dgm:presLayoutVars>
          <dgm:bulletEnabled val="1"/>
        </dgm:presLayoutVars>
      </dgm:prSet>
      <dgm:spPr/>
    </dgm:pt>
    <dgm:pt modelId="{31001819-543A-4C84-8478-22E88D8596CA}" type="pres">
      <dgm:prSet presAssocID="{954CCE1F-C3EF-4883-BF9D-488BC44520F8}" presName="sibTrans" presStyleLbl="sibTrans2D1" presStyleIdx="1" presStyleCnt="5"/>
      <dgm:spPr/>
    </dgm:pt>
    <dgm:pt modelId="{874FD21F-480C-484B-AC36-AB1BE9CE4459}" type="pres">
      <dgm:prSet presAssocID="{954CCE1F-C3EF-4883-BF9D-488BC44520F8}" presName="connectorText" presStyleLbl="sibTrans2D1" presStyleIdx="1" presStyleCnt="5"/>
      <dgm:spPr/>
    </dgm:pt>
    <dgm:pt modelId="{FB23EE9B-9F78-4873-8A75-00AB9F5EDCF8}" type="pres">
      <dgm:prSet presAssocID="{853CB9E0-AA7C-403C-9A5A-71B94D56CB7E}" presName="node" presStyleLbl="node1" presStyleIdx="2" presStyleCnt="5" custRadScaleRad="103659" custRadScaleInc="-7990">
        <dgm:presLayoutVars>
          <dgm:bulletEnabled val="1"/>
        </dgm:presLayoutVars>
      </dgm:prSet>
      <dgm:spPr/>
    </dgm:pt>
    <dgm:pt modelId="{396716E1-75BE-4A05-B922-CEC24110EE14}" type="pres">
      <dgm:prSet presAssocID="{FF8673AD-E8FE-4D51-B83F-F4DDA625F999}" presName="sibTrans" presStyleLbl="sibTrans2D1" presStyleIdx="2" presStyleCnt="5"/>
      <dgm:spPr/>
    </dgm:pt>
    <dgm:pt modelId="{EA6145B4-7B5C-4D0F-AB88-BDB8EFC4DFD7}" type="pres">
      <dgm:prSet presAssocID="{FF8673AD-E8FE-4D51-B83F-F4DDA625F999}" presName="connectorText" presStyleLbl="sibTrans2D1" presStyleIdx="2" presStyleCnt="5"/>
      <dgm:spPr/>
    </dgm:pt>
    <dgm:pt modelId="{B3BB0314-A4F9-4AC5-B800-2476FD5342D6}" type="pres">
      <dgm:prSet presAssocID="{DC097A92-C4B5-4C7D-9540-52807C2D55E1}" presName="node" presStyleLbl="node1" presStyleIdx="3" presStyleCnt="5" custRadScaleRad="105005" custRadScaleInc="14015">
        <dgm:presLayoutVars>
          <dgm:bulletEnabled val="1"/>
        </dgm:presLayoutVars>
      </dgm:prSet>
      <dgm:spPr/>
    </dgm:pt>
    <dgm:pt modelId="{4A6A89ED-7ADB-4589-86A2-ACAC91CCF8FA}" type="pres">
      <dgm:prSet presAssocID="{7A8D479E-BBFC-4DD1-99B5-3A0230A5D4A4}" presName="sibTrans" presStyleLbl="sibTrans2D1" presStyleIdx="3" presStyleCnt="5"/>
      <dgm:spPr/>
    </dgm:pt>
    <dgm:pt modelId="{302F2E3F-2838-4FBC-B486-9E13943720BB}" type="pres">
      <dgm:prSet presAssocID="{7A8D479E-BBFC-4DD1-99B5-3A0230A5D4A4}" presName="connectorText" presStyleLbl="sibTrans2D1" presStyleIdx="3" presStyleCnt="5"/>
      <dgm:spPr/>
    </dgm:pt>
    <dgm:pt modelId="{BCBCEC57-ADB7-4ACA-9B43-9F51FD211826}" type="pres">
      <dgm:prSet presAssocID="{ABC4709A-2116-429B-B4C9-558C076F7F97}" presName="node" presStyleLbl="node1" presStyleIdx="4" presStyleCnt="5" custScaleX="115349" custRadScaleRad="114267" custRadScaleInc="-7465">
        <dgm:presLayoutVars>
          <dgm:bulletEnabled val="1"/>
        </dgm:presLayoutVars>
      </dgm:prSet>
      <dgm:spPr/>
    </dgm:pt>
    <dgm:pt modelId="{6A32CC4D-BE91-4830-BC89-994583C750C0}" type="pres">
      <dgm:prSet presAssocID="{668E5560-0A8A-47DE-ACE6-5550F52DB2C7}" presName="sibTrans" presStyleLbl="sibTrans2D1" presStyleIdx="4" presStyleCnt="5" custLinFactNeighborX="-5706" custLinFactNeighborY="-4235"/>
      <dgm:spPr/>
    </dgm:pt>
    <dgm:pt modelId="{E5386343-FE3F-400A-94B8-B61225248FA2}" type="pres">
      <dgm:prSet presAssocID="{668E5560-0A8A-47DE-ACE6-5550F52DB2C7}" presName="connectorText" presStyleLbl="sibTrans2D1" presStyleIdx="4" presStyleCnt="5"/>
      <dgm:spPr/>
    </dgm:pt>
  </dgm:ptLst>
  <dgm:cxnLst>
    <dgm:cxn modelId="{4ADC5302-230B-4EBC-BA9B-E70915C2F81D}" srcId="{B901A008-9BC0-4661-9F42-B9465B21E140}" destId="{853CB9E0-AA7C-403C-9A5A-71B94D56CB7E}" srcOrd="2" destOrd="0" parTransId="{E5968A95-E50B-44E5-817F-00A4FA5A117F}" sibTransId="{FF8673AD-E8FE-4D51-B83F-F4DDA625F999}"/>
    <dgm:cxn modelId="{9E52BB28-8D00-4165-84E1-CA9FE6F96FA9}" type="presOf" srcId="{ABC4709A-2116-429B-B4C9-558C076F7F97}" destId="{BCBCEC57-ADB7-4ACA-9B43-9F51FD211826}" srcOrd="0" destOrd="0" presId="urn:microsoft.com/office/officeart/2005/8/layout/cycle2"/>
    <dgm:cxn modelId="{9742753C-1003-45B7-8842-C5FE8FB7B1D4}" type="presOf" srcId="{D9D09BCA-FAF1-4720-92A4-BD11CD6EFC79}" destId="{93705946-C47B-48DF-A3C9-9A14124F37E2}" srcOrd="0" destOrd="0" presId="urn:microsoft.com/office/officeart/2005/8/layout/cycle2"/>
    <dgm:cxn modelId="{D758BE5D-97AC-4335-B5E6-FC80CA2647CF}" type="presOf" srcId="{7A8D479E-BBFC-4DD1-99B5-3A0230A5D4A4}" destId="{302F2E3F-2838-4FBC-B486-9E13943720BB}" srcOrd="1" destOrd="0" presId="urn:microsoft.com/office/officeart/2005/8/layout/cycle2"/>
    <dgm:cxn modelId="{F898314A-E869-4BD1-A24F-BB17049290CC}" type="presOf" srcId="{668E5560-0A8A-47DE-ACE6-5550F52DB2C7}" destId="{E5386343-FE3F-400A-94B8-B61225248FA2}" srcOrd="1" destOrd="0" presId="urn:microsoft.com/office/officeart/2005/8/layout/cycle2"/>
    <dgm:cxn modelId="{B7BFAA52-1843-4A3D-920A-B73FDD105CEE}" srcId="{B901A008-9BC0-4661-9F42-B9465B21E140}" destId="{DC097A92-C4B5-4C7D-9540-52807C2D55E1}" srcOrd="3" destOrd="0" parTransId="{16BA5CB4-5B74-4ECE-A07F-3A347996E4EB}" sibTransId="{7A8D479E-BBFC-4DD1-99B5-3A0230A5D4A4}"/>
    <dgm:cxn modelId="{111E0B82-8773-4CC9-A161-51E0E162622E}" type="presOf" srcId="{668E5560-0A8A-47DE-ACE6-5550F52DB2C7}" destId="{6A32CC4D-BE91-4830-BC89-994583C750C0}" srcOrd="0" destOrd="0" presId="urn:microsoft.com/office/officeart/2005/8/layout/cycle2"/>
    <dgm:cxn modelId="{875A1E91-4668-45CA-B4CF-07031308D758}" type="presOf" srcId="{954CCE1F-C3EF-4883-BF9D-488BC44520F8}" destId="{31001819-543A-4C84-8478-22E88D8596CA}" srcOrd="0" destOrd="0" presId="urn:microsoft.com/office/officeart/2005/8/layout/cycle2"/>
    <dgm:cxn modelId="{35267496-44F4-4218-81F4-AC0425A3039A}" type="presOf" srcId="{FF8673AD-E8FE-4D51-B83F-F4DDA625F999}" destId="{EA6145B4-7B5C-4D0F-AB88-BDB8EFC4DFD7}" srcOrd="1" destOrd="0" presId="urn:microsoft.com/office/officeart/2005/8/layout/cycle2"/>
    <dgm:cxn modelId="{42189B9A-C8E5-438D-A385-20B042C64C4E}" type="presOf" srcId="{C626EADE-2BB2-4259-BF79-C1D5EC9CA4DA}" destId="{6D42A3A7-8B3F-4D0C-BA76-29052D366FB6}" srcOrd="1" destOrd="0" presId="urn:microsoft.com/office/officeart/2005/8/layout/cycle2"/>
    <dgm:cxn modelId="{863F619F-0D56-49B4-B0BB-DF8C258D3DBF}" type="presOf" srcId="{9DF27AA5-5515-4B6D-A22A-05374D3F4892}" destId="{70EDF2DB-8A82-444C-9783-784524C4558C}" srcOrd="0" destOrd="0" presId="urn:microsoft.com/office/officeart/2005/8/layout/cycle2"/>
    <dgm:cxn modelId="{19EBF0A9-301E-49CB-805C-F775C16B69AD}" type="presOf" srcId="{853CB9E0-AA7C-403C-9A5A-71B94D56CB7E}" destId="{FB23EE9B-9F78-4873-8A75-00AB9F5EDCF8}" srcOrd="0" destOrd="0" presId="urn:microsoft.com/office/officeart/2005/8/layout/cycle2"/>
    <dgm:cxn modelId="{15C5D4B2-CE24-4C0A-89C5-70A71CFF0699}" type="presOf" srcId="{7A8D479E-BBFC-4DD1-99B5-3A0230A5D4A4}" destId="{4A6A89ED-7ADB-4589-86A2-ACAC91CCF8FA}" srcOrd="0" destOrd="0" presId="urn:microsoft.com/office/officeart/2005/8/layout/cycle2"/>
    <dgm:cxn modelId="{C732DFBC-5E3D-4ADD-A168-6D5D267EF2BC}" type="presOf" srcId="{B901A008-9BC0-4661-9F42-B9465B21E140}" destId="{E00C9F3F-A302-4136-9786-B7430AB26FE2}" srcOrd="0" destOrd="0" presId="urn:microsoft.com/office/officeart/2005/8/layout/cycle2"/>
    <dgm:cxn modelId="{349F4DCD-D724-4B5C-A4AB-5418FE696A22}" type="presOf" srcId="{C626EADE-2BB2-4259-BF79-C1D5EC9CA4DA}" destId="{633DF31B-42A4-475D-A8F2-7A4DC2751E9F}" srcOrd="0" destOrd="0" presId="urn:microsoft.com/office/officeart/2005/8/layout/cycle2"/>
    <dgm:cxn modelId="{399D42D3-F9C5-4E43-BF0E-0792FE7BC83E}" srcId="{B901A008-9BC0-4661-9F42-B9465B21E140}" destId="{D9D09BCA-FAF1-4720-92A4-BD11CD6EFC79}" srcOrd="1" destOrd="0" parTransId="{863070B6-E936-4A39-84D1-D50F79F56484}" sibTransId="{954CCE1F-C3EF-4883-BF9D-488BC44520F8}"/>
    <dgm:cxn modelId="{8B63DBD3-1318-4CE1-9F0B-5CA25FF056C1}" type="presOf" srcId="{DC097A92-C4B5-4C7D-9540-52807C2D55E1}" destId="{B3BB0314-A4F9-4AC5-B800-2476FD5342D6}" srcOrd="0" destOrd="0" presId="urn:microsoft.com/office/officeart/2005/8/layout/cycle2"/>
    <dgm:cxn modelId="{9A61C4D5-6779-4F65-8E50-9FA077AF54D2}" type="presOf" srcId="{FF8673AD-E8FE-4D51-B83F-F4DDA625F999}" destId="{396716E1-75BE-4A05-B922-CEC24110EE14}" srcOrd="0" destOrd="0" presId="urn:microsoft.com/office/officeart/2005/8/layout/cycle2"/>
    <dgm:cxn modelId="{9A6468EC-84DC-4D0C-BFDB-FA14E8C58233}" srcId="{B901A008-9BC0-4661-9F42-B9465B21E140}" destId="{9DF27AA5-5515-4B6D-A22A-05374D3F4892}" srcOrd="0" destOrd="0" parTransId="{C99A4CE3-3444-485E-AB8C-EB7DC56334A9}" sibTransId="{C626EADE-2BB2-4259-BF79-C1D5EC9CA4DA}"/>
    <dgm:cxn modelId="{209B76FC-AFC7-4D1D-A735-016CBF937C09}" srcId="{B901A008-9BC0-4661-9F42-B9465B21E140}" destId="{ABC4709A-2116-429B-B4C9-558C076F7F97}" srcOrd="4" destOrd="0" parTransId="{B9B98566-1BD2-4453-98D3-676E199ECD86}" sibTransId="{668E5560-0A8A-47DE-ACE6-5550F52DB2C7}"/>
    <dgm:cxn modelId="{906B3FFF-4952-4918-8365-DB9911B47306}" type="presOf" srcId="{954CCE1F-C3EF-4883-BF9D-488BC44520F8}" destId="{874FD21F-480C-484B-AC36-AB1BE9CE4459}" srcOrd="1" destOrd="0" presId="urn:microsoft.com/office/officeart/2005/8/layout/cycle2"/>
    <dgm:cxn modelId="{296932C2-90F7-4AB1-8FE8-83EF54FD52DE}" type="presParOf" srcId="{E00C9F3F-A302-4136-9786-B7430AB26FE2}" destId="{70EDF2DB-8A82-444C-9783-784524C4558C}" srcOrd="0" destOrd="0" presId="urn:microsoft.com/office/officeart/2005/8/layout/cycle2"/>
    <dgm:cxn modelId="{01B25208-F100-46E4-8324-0DD97E0B47FB}" type="presParOf" srcId="{E00C9F3F-A302-4136-9786-B7430AB26FE2}" destId="{633DF31B-42A4-475D-A8F2-7A4DC2751E9F}" srcOrd="1" destOrd="0" presId="urn:microsoft.com/office/officeart/2005/8/layout/cycle2"/>
    <dgm:cxn modelId="{EFFBE333-EA2E-43A9-B9CD-39D0601DED24}" type="presParOf" srcId="{633DF31B-42A4-475D-A8F2-7A4DC2751E9F}" destId="{6D42A3A7-8B3F-4D0C-BA76-29052D366FB6}" srcOrd="0" destOrd="0" presId="urn:microsoft.com/office/officeart/2005/8/layout/cycle2"/>
    <dgm:cxn modelId="{48E9DEFF-2305-43B3-B850-9725E436652A}" type="presParOf" srcId="{E00C9F3F-A302-4136-9786-B7430AB26FE2}" destId="{93705946-C47B-48DF-A3C9-9A14124F37E2}" srcOrd="2" destOrd="0" presId="urn:microsoft.com/office/officeart/2005/8/layout/cycle2"/>
    <dgm:cxn modelId="{B13DDB35-3F73-4A2D-935C-D4FF4415054C}" type="presParOf" srcId="{E00C9F3F-A302-4136-9786-B7430AB26FE2}" destId="{31001819-543A-4C84-8478-22E88D8596CA}" srcOrd="3" destOrd="0" presId="urn:microsoft.com/office/officeart/2005/8/layout/cycle2"/>
    <dgm:cxn modelId="{6620F38C-9FB5-4E3C-AAF2-E02A757DB184}" type="presParOf" srcId="{31001819-543A-4C84-8478-22E88D8596CA}" destId="{874FD21F-480C-484B-AC36-AB1BE9CE4459}" srcOrd="0" destOrd="0" presId="urn:microsoft.com/office/officeart/2005/8/layout/cycle2"/>
    <dgm:cxn modelId="{09D1A86D-FA9D-4F28-ACC6-8CC669C4F20C}" type="presParOf" srcId="{E00C9F3F-A302-4136-9786-B7430AB26FE2}" destId="{FB23EE9B-9F78-4873-8A75-00AB9F5EDCF8}" srcOrd="4" destOrd="0" presId="urn:microsoft.com/office/officeart/2005/8/layout/cycle2"/>
    <dgm:cxn modelId="{5E0325AE-3263-48C4-8173-4BA420542912}" type="presParOf" srcId="{E00C9F3F-A302-4136-9786-B7430AB26FE2}" destId="{396716E1-75BE-4A05-B922-CEC24110EE14}" srcOrd="5" destOrd="0" presId="urn:microsoft.com/office/officeart/2005/8/layout/cycle2"/>
    <dgm:cxn modelId="{96BCE3E0-6456-4F49-8D2A-F4F8E2C6FC0D}" type="presParOf" srcId="{396716E1-75BE-4A05-B922-CEC24110EE14}" destId="{EA6145B4-7B5C-4D0F-AB88-BDB8EFC4DFD7}" srcOrd="0" destOrd="0" presId="urn:microsoft.com/office/officeart/2005/8/layout/cycle2"/>
    <dgm:cxn modelId="{329F8444-D089-4475-A06A-6BA7D5647245}" type="presParOf" srcId="{E00C9F3F-A302-4136-9786-B7430AB26FE2}" destId="{B3BB0314-A4F9-4AC5-B800-2476FD5342D6}" srcOrd="6" destOrd="0" presId="urn:microsoft.com/office/officeart/2005/8/layout/cycle2"/>
    <dgm:cxn modelId="{6B6F1DD6-F1E3-46C2-94F4-505BFB84F4A6}" type="presParOf" srcId="{E00C9F3F-A302-4136-9786-B7430AB26FE2}" destId="{4A6A89ED-7ADB-4589-86A2-ACAC91CCF8FA}" srcOrd="7" destOrd="0" presId="urn:microsoft.com/office/officeart/2005/8/layout/cycle2"/>
    <dgm:cxn modelId="{F2F6ACCB-C36D-4C5E-95D3-7FDDA0D9359D}" type="presParOf" srcId="{4A6A89ED-7ADB-4589-86A2-ACAC91CCF8FA}" destId="{302F2E3F-2838-4FBC-B486-9E13943720BB}" srcOrd="0" destOrd="0" presId="urn:microsoft.com/office/officeart/2005/8/layout/cycle2"/>
    <dgm:cxn modelId="{7373F39F-C594-49DD-ADEF-AE21A0FFBB2C}" type="presParOf" srcId="{E00C9F3F-A302-4136-9786-B7430AB26FE2}" destId="{BCBCEC57-ADB7-4ACA-9B43-9F51FD211826}" srcOrd="8" destOrd="0" presId="urn:microsoft.com/office/officeart/2005/8/layout/cycle2"/>
    <dgm:cxn modelId="{C41E1EFA-7158-4245-8E4A-F24D8BA76DF2}" type="presParOf" srcId="{E00C9F3F-A302-4136-9786-B7430AB26FE2}" destId="{6A32CC4D-BE91-4830-BC89-994583C750C0}" srcOrd="9" destOrd="0" presId="urn:microsoft.com/office/officeart/2005/8/layout/cycle2"/>
    <dgm:cxn modelId="{1E1E9623-30F4-4FDE-A4E1-43B64D1F9BD8}" type="presParOf" srcId="{6A32CC4D-BE91-4830-BC89-994583C750C0}" destId="{E5386343-FE3F-400A-94B8-B61225248F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DF2DB-8A82-444C-9783-784524C4558C}">
      <dsp:nvSpPr>
        <dsp:cNvPr id="0" name=""/>
        <dsp:cNvSpPr/>
      </dsp:nvSpPr>
      <dsp:spPr>
        <a:xfrm>
          <a:off x="2647730" y="0"/>
          <a:ext cx="2038390" cy="1767150"/>
        </a:xfrm>
        <a:prstGeom prst="ellipse">
          <a:avLst/>
        </a:prstGeom>
        <a:solidFill>
          <a:srgbClr val="A6C0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Rapport de présentation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- Diagnostic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- Explication des choix</a:t>
          </a:r>
        </a:p>
      </dsp:txBody>
      <dsp:txXfrm>
        <a:off x="2946245" y="258793"/>
        <a:ext cx="1441360" cy="1249564"/>
      </dsp:txXfrm>
    </dsp:sp>
    <dsp:sp modelId="{633DF31B-42A4-475D-A8F2-7A4DC2751E9F}">
      <dsp:nvSpPr>
        <dsp:cNvPr id="0" name=""/>
        <dsp:cNvSpPr/>
      </dsp:nvSpPr>
      <dsp:spPr>
        <a:xfrm rot="2091795">
          <a:off x="4564271" y="1353367"/>
          <a:ext cx="410121" cy="596413"/>
        </a:xfrm>
        <a:prstGeom prst="rightArrow">
          <a:avLst>
            <a:gd name="adj1" fmla="val 60000"/>
            <a:gd name="adj2" fmla="val 50000"/>
          </a:avLst>
        </a:prstGeom>
        <a:solidFill>
          <a:srgbClr val="336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>
        <a:off x="4575312" y="1437485"/>
        <a:ext cx="287085" cy="357847"/>
      </dsp:txXfrm>
    </dsp:sp>
    <dsp:sp modelId="{93705946-C47B-48DF-A3C9-9A14124F37E2}">
      <dsp:nvSpPr>
        <dsp:cNvPr id="0" name=""/>
        <dsp:cNvSpPr/>
      </dsp:nvSpPr>
      <dsp:spPr>
        <a:xfrm>
          <a:off x="4842337" y="1566565"/>
          <a:ext cx="2146558" cy="1767150"/>
        </a:xfrm>
        <a:prstGeom prst="ellipse">
          <a:avLst/>
        </a:prstGeom>
        <a:solidFill>
          <a:srgbClr val="A6C0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PADD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Projet d’aménagement et de développement durables</a:t>
          </a:r>
        </a:p>
      </dsp:txBody>
      <dsp:txXfrm>
        <a:off x="5156693" y="1825358"/>
        <a:ext cx="1517846" cy="1249564"/>
      </dsp:txXfrm>
    </dsp:sp>
    <dsp:sp modelId="{31001819-543A-4C84-8478-22E88D8596CA}">
      <dsp:nvSpPr>
        <dsp:cNvPr id="0" name=""/>
        <dsp:cNvSpPr/>
      </dsp:nvSpPr>
      <dsp:spPr>
        <a:xfrm rot="6460859">
          <a:off x="5290517" y="3401817"/>
          <a:ext cx="453334" cy="596413"/>
        </a:xfrm>
        <a:prstGeom prst="rightArrow">
          <a:avLst>
            <a:gd name="adj1" fmla="val 60000"/>
            <a:gd name="adj2" fmla="val 50000"/>
          </a:avLst>
        </a:prstGeom>
        <a:solidFill>
          <a:srgbClr val="336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 rot="10800000">
        <a:off x="5379170" y="3456312"/>
        <a:ext cx="317334" cy="357847"/>
      </dsp:txXfrm>
    </dsp:sp>
    <dsp:sp modelId="{FB23EE9B-9F78-4873-8A75-00AB9F5EDCF8}">
      <dsp:nvSpPr>
        <dsp:cNvPr id="0" name=""/>
        <dsp:cNvSpPr/>
      </dsp:nvSpPr>
      <dsp:spPr>
        <a:xfrm>
          <a:off x="4231464" y="4077981"/>
          <a:ext cx="1767150" cy="1767150"/>
        </a:xfrm>
        <a:prstGeom prst="ellipse">
          <a:avLst/>
        </a:prstGeom>
        <a:solidFill>
          <a:srgbClr val="A6C0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Zonage</a:t>
          </a:r>
        </a:p>
      </dsp:txBody>
      <dsp:txXfrm>
        <a:off x="4490257" y="4336774"/>
        <a:ext cx="1249564" cy="1249564"/>
      </dsp:txXfrm>
    </dsp:sp>
    <dsp:sp modelId="{396716E1-75BE-4A05-B922-CEC24110EE14}">
      <dsp:nvSpPr>
        <dsp:cNvPr id="0" name=""/>
        <dsp:cNvSpPr/>
      </dsp:nvSpPr>
      <dsp:spPr>
        <a:xfrm rot="10838606">
          <a:off x="3289167" y="4646584"/>
          <a:ext cx="665956" cy="596413"/>
        </a:xfrm>
        <a:prstGeom prst="rightArrow">
          <a:avLst>
            <a:gd name="adj1" fmla="val 60000"/>
            <a:gd name="adj2" fmla="val 50000"/>
          </a:avLst>
        </a:prstGeom>
        <a:solidFill>
          <a:srgbClr val="336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 rot="10800000">
        <a:off x="3468085" y="4766872"/>
        <a:ext cx="487032" cy="357847"/>
      </dsp:txXfrm>
    </dsp:sp>
    <dsp:sp modelId="{B3BB0314-A4F9-4AC5-B800-2476FD5342D6}">
      <dsp:nvSpPr>
        <dsp:cNvPr id="0" name=""/>
        <dsp:cNvSpPr/>
      </dsp:nvSpPr>
      <dsp:spPr>
        <a:xfrm>
          <a:off x="1207982" y="4044026"/>
          <a:ext cx="1767150" cy="1767150"/>
        </a:xfrm>
        <a:prstGeom prst="ellipse">
          <a:avLst/>
        </a:prstGeom>
        <a:solidFill>
          <a:srgbClr val="A6C0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Règlements</a:t>
          </a:r>
        </a:p>
      </dsp:txBody>
      <dsp:txXfrm>
        <a:off x="1466775" y="4302819"/>
        <a:ext cx="1249564" cy="1249564"/>
      </dsp:txXfrm>
    </dsp:sp>
    <dsp:sp modelId="{4A6A89ED-7ADB-4589-86A2-ACAC91CCF8FA}">
      <dsp:nvSpPr>
        <dsp:cNvPr id="0" name=""/>
        <dsp:cNvSpPr/>
      </dsp:nvSpPr>
      <dsp:spPr>
        <a:xfrm rot="14959905">
          <a:off x="1406281" y="3414206"/>
          <a:ext cx="453727" cy="596413"/>
        </a:xfrm>
        <a:prstGeom prst="rightArrow">
          <a:avLst>
            <a:gd name="adj1" fmla="val 60000"/>
            <a:gd name="adj2" fmla="val 50000"/>
          </a:avLst>
        </a:prstGeom>
        <a:solidFill>
          <a:srgbClr val="336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 rot="10800000">
        <a:off x="1498362" y="3597168"/>
        <a:ext cx="317609" cy="357847"/>
      </dsp:txXfrm>
    </dsp:sp>
    <dsp:sp modelId="{BCBCEC57-ADB7-4ACA-9B43-9F51FD211826}">
      <dsp:nvSpPr>
        <dsp:cNvPr id="0" name=""/>
        <dsp:cNvSpPr/>
      </dsp:nvSpPr>
      <dsp:spPr>
        <a:xfrm>
          <a:off x="141531" y="1576521"/>
          <a:ext cx="2038390" cy="1767150"/>
        </a:xfrm>
        <a:prstGeom prst="ellipse">
          <a:avLst/>
        </a:prstGeom>
        <a:solidFill>
          <a:srgbClr val="A6C0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OAP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Orientations d’aménagement et de programmation</a:t>
          </a:r>
        </a:p>
      </dsp:txBody>
      <dsp:txXfrm>
        <a:off x="440046" y="1835314"/>
        <a:ext cx="1441360" cy="1249564"/>
      </dsp:txXfrm>
    </dsp:sp>
    <dsp:sp modelId="{6A32CC4D-BE91-4830-BC89-994583C750C0}">
      <dsp:nvSpPr>
        <dsp:cNvPr id="0" name=""/>
        <dsp:cNvSpPr/>
      </dsp:nvSpPr>
      <dsp:spPr>
        <a:xfrm rot="19669686">
          <a:off x="2102281" y="1356451"/>
          <a:ext cx="536207" cy="596413"/>
        </a:xfrm>
        <a:prstGeom prst="rightArrow">
          <a:avLst>
            <a:gd name="adj1" fmla="val 60000"/>
            <a:gd name="adj2" fmla="val 50000"/>
          </a:avLst>
        </a:prstGeom>
        <a:solidFill>
          <a:srgbClr val="336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>
        <a:off x="2114631" y="1518560"/>
        <a:ext cx="375345" cy="35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4194-803D-4637-B736-2E780AA9D3A5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321C-8484-4253-9FC2-5B012A3494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86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D060-C3C1-4A97-8E39-D54DB62808D3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C801B-249D-47DC-964F-71319821A2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9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7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7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3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42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02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9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2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59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83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11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7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4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C801B-249D-47DC-964F-71319821A2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3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FAB3016-CA6B-C24D-8F9C-FC740F4C0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712" y="6538912"/>
            <a:ext cx="457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8D6F5FA-FB13-E147-86DA-0AE866F5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D93A8D-3D88-4BE6-B6D9-50AFF9183F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E1D1B36-C89A-9F42-96CB-6AA727E1D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712" y="6538912"/>
            <a:ext cx="457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1B62613-B507-E143-952C-928257DE9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D93A8D-3D88-4BE6-B6D9-50AFF9183F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71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ECF40-A791-4D40-81F8-F47F8FF1F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712" y="6538912"/>
            <a:ext cx="457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C5C9F-65DC-E440-ABD8-356BC52DA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D93A8D-3D88-4BE6-B6D9-50AFF9183F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6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1B5332A-1FB8-5C42-8F6E-0564D68B1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712" y="6538912"/>
            <a:ext cx="457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5158EA6-A81D-0A44-BE3F-FF2208ACE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D93A8D-3D88-4BE6-B6D9-50AFF9183F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4656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040" y="2137961"/>
            <a:ext cx="3384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600" b="1" dirty="0">
                <a:solidFill>
                  <a:schemeClr val="bg1"/>
                </a:solidFill>
              </a:rPr>
              <a:t>COMITÉ DE PILOTAGE</a:t>
            </a:r>
          </a:p>
          <a:p>
            <a:pPr algn="ctr">
              <a:spcBef>
                <a:spcPts val="600"/>
              </a:spcBef>
            </a:pPr>
            <a:r>
              <a:rPr lang="fr-FR" sz="2600" b="1" dirty="0">
                <a:solidFill>
                  <a:schemeClr val="bg1"/>
                </a:solidFill>
              </a:rPr>
              <a:t>Atelier PADD n°4</a:t>
            </a:r>
          </a:p>
          <a:p>
            <a:pPr algn="ctr">
              <a:spcBef>
                <a:spcPts val="600"/>
              </a:spcBef>
            </a:pPr>
            <a:endParaRPr lang="fr-FR" sz="26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600" b="1" dirty="0">
                <a:solidFill>
                  <a:schemeClr val="bg1"/>
                </a:solidFill>
              </a:rPr>
              <a:t>ECONOMIE</a:t>
            </a:r>
          </a:p>
          <a:p>
            <a:pPr algn="ctr">
              <a:spcBef>
                <a:spcPts val="600"/>
              </a:spcBef>
            </a:pPr>
            <a:endParaRPr lang="fr-FR" sz="12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400" b="1" dirty="0" err="1">
                <a:solidFill>
                  <a:schemeClr val="bg1"/>
                </a:solidFill>
              </a:rPr>
              <a:t>Arignac</a:t>
            </a:r>
            <a:r>
              <a:rPr lang="fr-FR" sz="2400" b="1" dirty="0">
                <a:solidFill>
                  <a:schemeClr val="bg1"/>
                </a:solidFill>
              </a:rPr>
              <a:t>, le 2 avril 2024</a:t>
            </a:r>
          </a:p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chemeClr val="bg1"/>
                </a:solidFill>
              </a:rPr>
              <a:t>30 janvier 2024</a:t>
            </a:r>
          </a:p>
        </p:txBody>
      </p:sp>
    </p:spTree>
    <p:extLst>
      <p:ext uri="{BB962C8B-B14F-4D97-AF65-F5344CB8AC3E}">
        <p14:creationId xmlns:p14="http://schemas.microsoft.com/office/powerpoint/2010/main" val="276156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5 – Tourisme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584154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fr-FR" sz="5500" b="1" dirty="0"/>
              <a:t>Connaissance de l’offre</a:t>
            </a:r>
          </a:p>
          <a:p>
            <a:pPr lvl="1"/>
            <a:r>
              <a:rPr lang="fr-FR" sz="4900" dirty="0"/>
              <a:t>En lien avec l’OT</a:t>
            </a:r>
          </a:p>
          <a:p>
            <a:pPr lvl="1"/>
            <a:endParaRPr lang="fr-FR" b="1" dirty="0"/>
          </a:p>
          <a:p>
            <a:pPr lvl="0"/>
            <a:r>
              <a:rPr lang="fr-FR" sz="5500" b="1" dirty="0"/>
              <a:t>Commercialisation-promotion touristique</a:t>
            </a:r>
          </a:p>
          <a:p>
            <a:pPr lvl="1"/>
            <a:r>
              <a:rPr lang="fr-FR" sz="4900" dirty="0"/>
              <a:t>Déléguées OT</a:t>
            </a:r>
            <a:endParaRPr lang="fr-FR" sz="4900" b="1" dirty="0"/>
          </a:p>
          <a:p>
            <a:pPr lvl="0"/>
            <a:r>
              <a:rPr lang="fr-FR" sz="5500" b="1" dirty="0"/>
              <a:t>Gestion base nautique de </a:t>
            </a:r>
            <a:r>
              <a:rPr lang="fr-FR" sz="5500" b="1" dirty="0" err="1"/>
              <a:t>Mercus</a:t>
            </a:r>
            <a:endParaRPr lang="fr-FR" sz="5500" b="1" dirty="0"/>
          </a:p>
          <a:p>
            <a:pPr marL="0" lvl="0" indent="0">
              <a:buNone/>
            </a:pPr>
            <a:endParaRPr lang="fr-FR" sz="5500" b="1" dirty="0"/>
          </a:p>
          <a:p>
            <a:pPr lvl="0"/>
            <a:r>
              <a:rPr lang="fr-FR" sz="5500" b="1" dirty="0"/>
              <a:t>Thermalisme</a:t>
            </a:r>
          </a:p>
          <a:p>
            <a:pPr lvl="1"/>
            <a:r>
              <a:rPr lang="fr-FR" sz="4900" dirty="0"/>
              <a:t>Gestion forage</a:t>
            </a:r>
          </a:p>
          <a:p>
            <a:pPr lvl="1"/>
            <a:r>
              <a:rPr lang="fr-FR" sz="4900" dirty="0"/>
              <a:t>Étude de développement</a:t>
            </a:r>
          </a:p>
          <a:p>
            <a:pPr lvl="1"/>
            <a:r>
              <a:rPr lang="fr-FR" sz="4900" dirty="0"/>
              <a:t>Acquisition des parcelles (réserve foncière)</a:t>
            </a:r>
          </a:p>
          <a:p>
            <a:pPr marL="457200" lvl="1" indent="0">
              <a:buNone/>
            </a:pPr>
            <a:endParaRPr lang="fr-FR" b="1" dirty="0"/>
          </a:p>
          <a:p>
            <a:pPr lvl="0"/>
            <a:r>
              <a:rPr lang="fr-FR" sz="5500" b="1" dirty="0"/>
              <a:t>Activités de pleine nature : randonnée, escalade, VTT, équitation</a:t>
            </a:r>
          </a:p>
          <a:p>
            <a:pPr lvl="1"/>
            <a:r>
              <a:rPr lang="fr-FR" sz="4900" dirty="0"/>
              <a:t>Création aire d’accueil et de départ</a:t>
            </a:r>
          </a:p>
          <a:p>
            <a:pPr lvl="1"/>
            <a:r>
              <a:rPr lang="fr-FR" sz="4900" dirty="0"/>
              <a:t>Création zone stationnement – accueil</a:t>
            </a:r>
          </a:p>
          <a:p>
            <a:pPr lvl="1"/>
            <a:r>
              <a:rPr lang="fr-FR" sz="4900" dirty="0"/>
              <a:t>Création stabilisation des accès</a:t>
            </a:r>
          </a:p>
          <a:p>
            <a:pPr lvl="1"/>
            <a:r>
              <a:rPr lang="fr-FR" sz="4900" dirty="0"/>
              <a:t>Stabilisation sites de pratique</a:t>
            </a:r>
          </a:p>
          <a:p>
            <a:pPr marL="457200" lvl="1" indent="0">
              <a:buNone/>
            </a:pPr>
            <a:endParaRPr lang="fr-FR" b="1" dirty="0"/>
          </a:p>
          <a:p>
            <a:pPr lvl="0"/>
            <a:r>
              <a:rPr lang="fr-FR" sz="5500" b="1" dirty="0"/>
              <a:t>AIE Tourisme</a:t>
            </a:r>
          </a:p>
          <a:p>
            <a:pPr lvl="1"/>
            <a:r>
              <a:rPr lang="fr-FR" sz="4900" dirty="0"/>
              <a:t>Projet touristiques</a:t>
            </a:r>
          </a:p>
          <a:p>
            <a:pPr lvl="1"/>
            <a:r>
              <a:rPr lang="fr-FR" sz="4900" dirty="0"/>
              <a:t>Hébergements</a:t>
            </a:r>
          </a:p>
          <a:p>
            <a:pPr lvl="0"/>
            <a:r>
              <a:rPr lang="fr-FR" sz="5500" b="1" dirty="0"/>
              <a:t>Réflexion projets structurants</a:t>
            </a:r>
          </a:p>
          <a:p>
            <a:pPr lvl="1"/>
            <a:r>
              <a:rPr lang="fr-FR" sz="4900" dirty="0"/>
              <a:t>Hébergements grande capacité, hébergements insolites, refuge de montagne…</a:t>
            </a:r>
          </a:p>
          <a:p>
            <a:pPr lvl="1"/>
            <a:endParaRPr lang="fr-FR" sz="4900" dirty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6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6 – Agriculture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fr-FR" sz="1900" b="1" dirty="0"/>
              <a:t>Connaissance de l’offre : recensement, observatoire</a:t>
            </a:r>
            <a:endParaRPr lang="fr-FR" sz="1900" dirty="0"/>
          </a:p>
          <a:p>
            <a:pPr lvl="1"/>
            <a:r>
              <a:rPr lang="fr-FR" sz="1600" dirty="0"/>
              <a:t>Renforcer la convention avec la Chambre d’agriculture</a:t>
            </a:r>
          </a:p>
          <a:p>
            <a:pPr marL="457200" lvl="1" indent="0">
              <a:buNone/>
            </a:pPr>
            <a:endParaRPr lang="fr-FR" sz="1600" dirty="0"/>
          </a:p>
          <a:p>
            <a:pPr lvl="0"/>
            <a:r>
              <a:rPr lang="fr-FR" sz="1800" b="1" dirty="0"/>
              <a:t>Favoriser la vente en circuit court</a:t>
            </a:r>
            <a:endParaRPr lang="fr-FR" sz="1800" dirty="0"/>
          </a:p>
          <a:p>
            <a:pPr lvl="1"/>
            <a:r>
              <a:rPr lang="fr-FR" sz="1600" dirty="0"/>
              <a:t>Créer et promouvoir la liste des acteurs locaux</a:t>
            </a:r>
          </a:p>
          <a:p>
            <a:pPr lvl="1"/>
            <a:r>
              <a:rPr lang="fr-FR" sz="1600" dirty="0"/>
              <a:t>Soutenir les initiatives privées en ce sens (L’épicerie d’ici, AMAP, marché)</a:t>
            </a:r>
          </a:p>
          <a:p>
            <a:pPr marL="457200" lvl="1" indent="0">
              <a:buNone/>
            </a:pPr>
            <a:endParaRPr lang="fr-FR" sz="1600" dirty="0"/>
          </a:p>
          <a:p>
            <a:pPr lvl="0"/>
            <a:r>
              <a:rPr lang="fr-FR" sz="1800" b="1" dirty="0"/>
              <a:t>Mise en valeur des acteurs locaux</a:t>
            </a:r>
            <a:endParaRPr lang="fr-FR" sz="1800" dirty="0"/>
          </a:p>
          <a:p>
            <a:pPr lvl="1"/>
            <a:r>
              <a:rPr lang="fr-FR" sz="1600" dirty="0"/>
              <a:t>Promouvoir la marque NOU (adhésion)</a:t>
            </a:r>
          </a:p>
          <a:p>
            <a:pPr lvl="1"/>
            <a:r>
              <a:rPr lang="fr-FR" sz="1600" dirty="0"/>
              <a:t>Promouvoir les produits locaux (Hypocras, </a:t>
            </a:r>
            <a:r>
              <a:rPr lang="fr-FR" sz="1600" dirty="0" err="1"/>
              <a:t>Destral</a:t>
            </a:r>
            <a:r>
              <a:rPr lang="fr-FR" sz="1600" dirty="0"/>
              <a:t>, fromages, viandes, miels, bonnets…)</a:t>
            </a:r>
          </a:p>
          <a:p>
            <a:pPr lvl="1"/>
            <a:r>
              <a:rPr lang="fr-FR" sz="1600" dirty="0"/>
              <a:t>Promouvoir les prêts Initiatives Ariège aux agriculteurs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0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2253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36412"/>
                </a:solidFill>
              </a:rPr>
              <a:t>7 – Actions transversales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589640" cy="561662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r-FR" sz="7200" b="1" dirty="0"/>
              <a:t>Coordonner l’action des acteurs publics (poste animateur)</a:t>
            </a:r>
            <a:endParaRPr lang="fr-FR" sz="7200" dirty="0"/>
          </a:p>
          <a:p>
            <a:pPr lvl="0"/>
            <a:r>
              <a:rPr lang="fr-FR" sz="7200" b="1" dirty="0"/>
              <a:t>Valoriser l’image économique du territoire</a:t>
            </a:r>
            <a:endParaRPr lang="fr-FR" sz="7200" dirty="0"/>
          </a:p>
          <a:p>
            <a:pPr lvl="1"/>
            <a:r>
              <a:rPr lang="fr-FR" sz="4800" dirty="0"/>
              <a:t>Promouvoir la stratégie de la collectivité : réseau, magazine, presse, réunions, visite d’entreprises</a:t>
            </a:r>
          </a:p>
          <a:p>
            <a:pPr lvl="1"/>
            <a:r>
              <a:rPr lang="fr-FR" sz="4800" dirty="0"/>
              <a:t>Valoriser l’image auprès de la, population, premier ambassadeur du territoire</a:t>
            </a:r>
          </a:p>
          <a:p>
            <a:pPr lvl="1"/>
            <a:r>
              <a:rPr lang="fr-FR" sz="4800" dirty="0"/>
              <a:t>Valoriser l’image auprès des visiteurs, axe RN20 : signalétique, com OT, </a:t>
            </a:r>
          </a:p>
          <a:p>
            <a:pPr lvl="1"/>
            <a:r>
              <a:rPr lang="fr-FR" sz="4800" dirty="0"/>
              <a:t>Valoriser l’image auprès du monde éco (salon, visites </a:t>
            </a:r>
            <a:r>
              <a:rPr lang="fr-FR" sz="4800" dirty="0" err="1"/>
              <a:t>etc</a:t>
            </a:r>
            <a:r>
              <a:rPr lang="fr-FR" sz="4800" dirty="0"/>
              <a:t>) : AAA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7200" b="1" dirty="0"/>
              <a:t>Renforcer la coopération partenariale : </a:t>
            </a:r>
            <a:endParaRPr lang="fr-FR" sz="7200" dirty="0"/>
          </a:p>
          <a:p>
            <a:pPr lvl="1"/>
            <a:r>
              <a:rPr lang="fr-FR" sz="4800" dirty="0"/>
              <a:t>Convention partenariale CCI, CMA, AAA, Initiative Ariège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7200" b="1" dirty="0"/>
              <a:t>Renforcer la coopération territoriale :</a:t>
            </a:r>
            <a:endParaRPr lang="fr-FR" sz="7200" dirty="0"/>
          </a:p>
          <a:p>
            <a:pPr lvl="1"/>
            <a:r>
              <a:rPr lang="fr-FR" sz="4800" dirty="0"/>
              <a:t>intercommunautaire : groupes de travail </a:t>
            </a:r>
            <a:r>
              <a:rPr lang="fr-FR" sz="4800" dirty="0" err="1"/>
              <a:t>Ad’occ</a:t>
            </a:r>
            <a:r>
              <a:rPr lang="fr-FR" sz="4800" dirty="0"/>
              <a:t>, AAA, organisation d’échanges d’expériences, visites…</a:t>
            </a:r>
          </a:p>
          <a:p>
            <a:pPr lvl="1"/>
            <a:r>
              <a:rPr lang="fr-FR" sz="4800" dirty="0"/>
              <a:t>Participer aux programmes nationaux, régionaux, départementaux : Territoire d’industrie, AMI Rebond…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7200" b="1" dirty="0"/>
              <a:t>Les grands enjeux : transmission – recrutement – locaux – enjeux environnementaux</a:t>
            </a:r>
            <a:endParaRPr lang="fr-FR" sz="7200" dirty="0"/>
          </a:p>
          <a:p>
            <a:pPr lvl="1"/>
            <a:r>
              <a:rPr lang="fr-FR" sz="4800" b="1" dirty="0"/>
              <a:t>Transmission</a:t>
            </a:r>
          </a:p>
          <a:p>
            <a:pPr lvl="2"/>
            <a:r>
              <a:rPr lang="fr-FR" sz="4800" dirty="0"/>
              <a:t>Utiliser les outils de veille CCI/CMA</a:t>
            </a:r>
          </a:p>
          <a:p>
            <a:pPr lvl="2"/>
            <a:r>
              <a:rPr lang="fr-FR" sz="4800" dirty="0"/>
              <a:t>Promouvoir les dispositifs cession-reprise</a:t>
            </a:r>
          </a:p>
          <a:p>
            <a:pPr lvl="2"/>
            <a:r>
              <a:rPr lang="fr-FR" sz="4800" dirty="0"/>
              <a:t>Renforcer nos partenariats sur cet enjeu</a:t>
            </a:r>
          </a:p>
          <a:p>
            <a:pPr lvl="1"/>
            <a:r>
              <a:rPr lang="fr-FR" sz="4800" b="1" dirty="0"/>
              <a:t>Recrutement</a:t>
            </a:r>
          </a:p>
          <a:p>
            <a:pPr lvl="2"/>
            <a:r>
              <a:rPr lang="fr-FR" sz="4800" dirty="0"/>
              <a:t>Promouvoir les dispositifs et évènements existants</a:t>
            </a:r>
          </a:p>
          <a:p>
            <a:pPr lvl="2"/>
            <a:r>
              <a:rPr lang="fr-FR" sz="4800" dirty="0"/>
              <a:t>Insertion par l’économie : VVM </a:t>
            </a:r>
          </a:p>
          <a:p>
            <a:pPr lvl="2"/>
            <a:r>
              <a:rPr lang="fr-FR" sz="4800" dirty="0"/>
              <a:t>Travailler sur une banque des stages sur le territoire ?</a:t>
            </a:r>
          </a:p>
          <a:p>
            <a:pPr lvl="1"/>
            <a:r>
              <a:rPr lang="fr-FR" sz="4800" b="1" dirty="0"/>
              <a:t>Locaux</a:t>
            </a:r>
          </a:p>
          <a:p>
            <a:pPr lvl="2"/>
            <a:r>
              <a:rPr lang="fr-FR" sz="4800" dirty="0"/>
              <a:t>Voir actions précédemment citées</a:t>
            </a:r>
          </a:p>
          <a:p>
            <a:pPr lvl="1"/>
            <a:r>
              <a:rPr lang="fr-FR" sz="4800" b="1" dirty="0"/>
              <a:t>Favoriser les pratiques vertueuses en terme d’environnement</a:t>
            </a:r>
          </a:p>
          <a:p>
            <a:pPr lvl="2"/>
            <a:r>
              <a:rPr lang="fr-FR" sz="4800" dirty="0"/>
              <a:t>Informer les porteurs de projets sur ces pratiques</a:t>
            </a:r>
          </a:p>
          <a:p>
            <a:pPr lvl="2"/>
            <a:r>
              <a:rPr lang="fr-FR" sz="4800" dirty="0"/>
              <a:t>Règlement AIE : </a:t>
            </a:r>
            <a:r>
              <a:rPr lang="fr-FR" sz="4800" dirty="0" err="1"/>
              <a:t>éco-conditionnalité</a:t>
            </a:r>
            <a:r>
              <a:rPr lang="fr-FR" sz="4800" dirty="0"/>
              <a:t>, bonification des aides?</a:t>
            </a:r>
          </a:p>
          <a:p>
            <a:pPr lvl="2"/>
            <a:r>
              <a:rPr lang="fr-FR" sz="4800" dirty="0"/>
              <a:t>Règlement zone : évolutions?</a:t>
            </a:r>
          </a:p>
          <a:p>
            <a:pPr lvl="2"/>
            <a:r>
              <a:rPr lang="fr-FR" sz="4800" dirty="0"/>
              <a:t>Exemplarité projet Hôtel d’entreprises / projet privé : locomotive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sz="7200" b="1" dirty="0"/>
              <a:t>Prioriser les actions du plan opérationnel </a:t>
            </a:r>
            <a:endParaRPr lang="fr-FR" sz="7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5435051"/>
            <a:ext cx="4573488" cy="36512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9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Calendrier – actualités éco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89640" cy="51845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sz="1800" b="1" i="1" dirty="0"/>
              <a:t>Mars avril 2024 :	élaboration schéma </a:t>
            </a:r>
            <a:r>
              <a:rPr lang="fr-FR" sz="1800" b="1" i="1" dirty="0" err="1"/>
              <a:t>dév</a:t>
            </a:r>
            <a:r>
              <a:rPr lang="fr-FR" sz="1800" b="1" i="1" dirty="0"/>
              <a:t> éco</a:t>
            </a:r>
          </a:p>
          <a:p>
            <a:pPr lvl="0"/>
            <a:r>
              <a:rPr lang="fr-FR" sz="1800" b="1" i="1" dirty="0"/>
              <a:t>Avril 2024 :	élaboration règlement AIE</a:t>
            </a:r>
          </a:p>
          <a:p>
            <a:pPr lvl="0"/>
            <a:r>
              <a:rPr lang="fr-FR" sz="1800" b="1" i="1" dirty="0"/>
              <a:t>Mai 2024 : 	vote du règlement AIE du CD09</a:t>
            </a:r>
          </a:p>
          <a:p>
            <a:pPr lvl="0"/>
            <a:r>
              <a:rPr lang="fr-FR" sz="1800" b="1" i="1" dirty="0"/>
              <a:t>Juin 2024 : 	vote du schéma de développement économique CCPT</a:t>
            </a:r>
          </a:p>
          <a:p>
            <a:pPr lvl="0"/>
            <a:r>
              <a:rPr lang="fr-FR" sz="1800" b="1" i="1" dirty="0"/>
              <a:t>Avril-juin 2024 :	élaboration opération commerce</a:t>
            </a:r>
          </a:p>
          <a:p>
            <a:pPr lvl="0"/>
            <a:r>
              <a:rPr lang="fr-FR" sz="1800" b="1" i="1" dirty="0"/>
              <a:t>Avril-juin 2024 :	projet HE phase 1 avec bailleur privé?</a:t>
            </a:r>
          </a:p>
          <a:p>
            <a:pPr lvl="0"/>
            <a:r>
              <a:rPr lang="fr-FR" sz="1800" b="1" i="1" dirty="0"/>
              <a:t>Juin-fin 2024 : 	projet HE phase 2 Halle SNCF</a:t>
            </a:r>
          </a:p>
          <a:p>
            <a:pPr lvl="0"/>
            <a:r>
              <a:rPr lang="fr-FR" sz="1800" b="1" i="1" dirty="0"/>
              <a:t>Septembre 2024 :	lancement opération commerce</a:t>
            </a:r>
          </a:p>
          <a:p>
            <a:pPr lvl="0"/>
            <a:r>
              <a:rPr lang="fr-FR" sz="1800" b="1" i="1" dirty="0"/>
              <a:t>2025 :		acquisition Halle SNCF</a:t>
            </a:r>
          </a:p>
          <a:p>
            <a:pPr lvl="0"/>
            <a:endParaRPr lang="fr-FR" sz="1800" b="1" i="1" dirty="0"/>
          </a:p>
          <a:p>
            <a:pPr lvl="0"/>
            <a:r>
              <a:rPr lang="fr-FR" sz="1800" b="1" i="1" dirty="0"/>
              <a:t>Actualités / dossiers en cours :</a:t>
            </a:r>
          </a:p>
          <a:p>
            <a:pPr lvl="1"/>
            <a:r>
              <a:rPr lang="fr-FR" sz="1400" b="1" i="1" dirty="0"/>
              <a:t>KM Zéro (vélo)</a:t>
            </a:r>
          </a:p>
          <a:p>
            <a:pPr lvl="1"/>
            <a:r>
              <a:rPr lang="fr-FR" sz="1400" b="1" i="1" dirty="0"/>
              <a:t>cuisiniste RL Cuisine (Prat Long)		</a:t>
            </a:r>
          </a:p>
          <a:p>
            <a:pPr lvl="1"/>
            <a:r>
              <a:rPr lang="fr-FR" sz="1400" b="1" i="1" dirty="0"/>
              <a:t>clinique vétérinaire (Prat Long)</a:t>
            </a:r>
          </a:p>
          <a:p>
            <a:pPr lvl="1"/>
            <a:r>
              <a:rPr lang="fr-FR" sz="1400" b="1" i="1" dirty="0"/>
              <a:t>centre de dialyse (Prat Long)		</a:t>
            </a:r>
          </a:p>
          <a:p>
            <a:pPr lvl="1"/>
            <a:r>
              <a:rPr lang="fr-FR" sz="1400" b="1" i="1" dirty="0"/>
              <a:t>entreprise transport (Prat Long)	</a:t>
            </a:r>
          </a:p>
          <a:p>
            <a:pPr lvl="1"/>
            <a:r>
              <a:rPr lang="fr-FR" sz="1400" b="1" i="1" dirty="0"/>
              <a:t>Menuiserie du </a:t>
            </a:r>
            <a:r>
              <a:rPr lang="fr-FR" sz="1400" b="1" i="1" dirty="0" err="1"/>
              <a:t>Sédour</a:t>
            </a:r>
            <a:r>
              <a:rPr lang="fr-FR" sz="1400" b="1" i="1" dirty="0"/>
              <a:t> (Prat Long)		</a:t>
            </a:r>
          </a:p>
          <a:p>
            <a:pPr lvl="1"/>
            <a:r>
              <a:rPr lang="fr-FR" sz="1400" b="1" i="1" dirty="0"/>
              <a:t>carrosserie (ZA Bari)		</a:t>
            </a:r>
          </a:p>
          <a:p>
            <a:pPr lvl="1"/>
            <a:r>
              <a:rPr lang="fr-FR" sz="1400" b="1" i="1" dirty="0"/>
              <a:t>reprise épicerie Saurat</a:t>
            </a:r>
          </a:p>
          <a:p>
            <a:pPr lvl="1"/>
            <a:r>
              <a:rPr lang="fr-FR" sz="1400" b="1" i="1" dirty="0"/>
              <a:t>reprise Menuiserie Coffra TP</a:t>
            </a:r>
          </a:p>
          <a:p>
            <a:pPr lvl="1"/>
            <a:r>
              <a:rPr lang="fr-FR" sz="1400" b="1" i="1" dirty="0"/>
              <a:t>mise au normes pylône RTE (Prat Long) </a:t>
            </a:r>
          </a:p>
          <a:p>
            <a:pPr lvl="1"/>
            <a:r>
              <a:rPr lang="fr-FR" sz="1400" b="1" i="1" dirty="0"/>
              <a:t>travaux accès parcelles Prat Long</a:t>
            </a:r>
          </a:p>
          <a:p>
            <a:pPr lvl="1"/>
            <a:r>
              <a:rPr lang="fr-FR" sz="1400" b="1" i="1" dirty="0"/>
              <a:t>redivisions parcellaires Prat Long</a:t>
            </a:r>
          </a:p>
          <a:p>
            <a:pPr lvl="1"/>
            <a:r>
              <a:rPr lang="fr-FR" sz="1400" b="1" i="1" dirty="0"/>
              <a:t>règlement de zone Prat Long</a:t>
            </a:r>
          </a:p>
          <a:p>
            <a:pPr lvl="1"/>
            <a:r>
              <a:rPr lang="fr-FR" sz="1400" b="1" i="1" dirty="0"/>
              <a:t>suivi dossiers AIE Région + CD09</a:t>
            </a:r>
          </a:p>
          <a:p>
            <a:pPr lvl="1"/>
            <a:r>
              <a:rPr lang="fr-FR" sz="1400" b="1" i="1" dirty="0"/>
              <a:t>Mise à jour des totems d’entrée de zones</a:t>
            </a:r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1"/>
            <a:endParaRPr lang="fr-FR" sz="1400" b="1" i="1" dirty="0"/>
          </a:p>
          <a:p>
            <a:pPr lvl="0"/>
            <a:endParaRPr lang="fr-FR" sz="600" dirty="0"/>
          </a:p>
          <a:p>
            <a:pPr marL="0" indent="0">
              <a:buNone/>
            </a:pPr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87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84976" cy="71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Constat sur le foncier et les potentiels économiques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14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6937" y="1088663"/>
            <a:ext cx="4220210" cy="4790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107504" y="750109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L’étude sur le foncier stratégique fait apparaître 45 locaux d’activités vacants et 21 friches</a:t>
            </a:r>
          </a:p>
        </p:txBody>
      </p:sp>
      <p:pic>
        <p:nvPicPr>
          <p:cNvPr id="10" name="Image 9" descr="C:\Users\bolan\Downloads\Plan PRAT LONG 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86" y="4580208"/>
            <a:ext cx="2841458" cy="1801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2255"/>
              </p:ext>
            </p:extLst>
          </p:nvPr>
        </p:nvGraphicFramePr>
        <p:xfrm>
          <a:off x="5364088" y="1088189"/>
          <a:ext cx="3767824" cy="3961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Secteurs à enjeux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Commune(s)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Vocation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Surface totale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Zone de Prat Long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Tarascon, Surba, Arignac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Mixte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9.9ha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des Bernières et Saou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Arignac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Mixte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5,4ha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des Plâtrières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Mixte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1,4ha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ZA de Fournié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Mixte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3,3ha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de Barri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Mercus-Garrabet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Artisanale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3,8ha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de Pradalis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Mercus-Garrabet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Industrielle (Praxair)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2,8ha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des Coumaninos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Arignac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Artisanale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1.73ha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Cagnac et Séré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Tarascon, Quié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Mixte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Arrigols et Prat de Quié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Tarascon, Quié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Commerciale et équipements structurants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2.8ha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Sabart</a:t>
                      </a:r>
                      <a:r>
                        <a:rPr lang="fr-FR" sz="1000" dirty="0">
                          <a:effectLst/>
                        </a:rPr>
                        <a:t>, Saint-Roch, Pré Lombard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Tarascon, Ussat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Commerciale et équipements structurants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Zone Aldi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Tarascon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Commerciale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Ornolac-Ussat les Bains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Ornolac-Ussat-Les Bains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Thermalisme</a:t>
                      </a:r>
                      <a:endParaRPr lang="fr-FR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Tourisme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2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Exemple de déclinaison – Le développement économique et les ZAE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15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605" y="170080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de la stratégie économique </a:t>
            </a:r>
            <a:r>
              <a:rPr lang="fr-FR" dirty="0"/>
              <a:t>: développer la ZAE de Prat-Long / créer de l’offre collective / recensement des friches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zoner les parcelles de développement de Prat-Long /poser des ER sur des parcelles pour les acquérir/ mobiliser des locaux vacants/prioriser la reconquête des friches économiques</a:t>
            </a:r>
          </a:p>
        </p:txBody>
      </p:sp>
    </p:spTree>
    <p:extLst>
      <p:ext uri="{BB962C8B-B14F-4D97-AF65-F5344CB8AC3E}">
        <p14:creationId xmlns:p14="http://schemas.microsoft.com/office/powerpoint/2010/main" val="368960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32159" y="188640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Exemple de déclinaison – L’économie présentielle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16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124744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maintien et développement des commerces du bourg-centre / maintien des derniers commerces du pôle intermédiaire et d’hyper proximité (</a:t>
            </a:r>
            <a:r>
              <a:rPr lang="fr-FR" dirty="0" err="1"/>
              <a:t>Mercus</a:t>
            </a:r>
            <a:r>
              <a:rPr lang="fr-FR" dirty="0"/>
              <a:t> et </a:t>
            </a:r>
            <a:r>
              <a:rPr lang="fr-FR" dirty="0" err="1"/>
              <a:t>Saurat</a:t>
            </a:r>
            <a:r>
              <a:rPr lang="fr-FR" dirty="0"/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Orientations du PADD </a:t>
            </a:r>
            <a:r>
              <a:rPr lang="fr-FR" dirty="0"/>
              <a:t>: création de linéaires commerciaux, recours aux baux commerciaux, autorisations de commerces saisonniers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05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0" y="432051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Exemple de déclinaison – Le tourisme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17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2008" y="112474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création d’une offre d’hébergement insolite? / refuges?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Permettre les projets insolites par des STECAL dans les zones écartées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04" y="303304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promotion de la destination pleine nature?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règlementer la signalétique et positionner des emplacements réservés</a:t>
            </a:r>
          </a:p>
        </p:txBody>
      </p:sp>
      <p:pic>
        <p:nvPicPr>
          <p:cNvPr id="9" name="Image 8" descr="C:\Users\bolan\Desktop\Photos Tarascon\Sentiers PiR 2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13" y="4071025"/>
            <a:ext cx="3428727" cy="23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13" y="4369606"/>
            <a:ext cx="2812975" cy="19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0" y="432051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Exemple de déclinaison – L’agriculture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18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12474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favoriser la vente en circuit court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permettre la diversification agricole en zone A pour des non exploitants</a:t>
            </a:r>
          </a:p>
        </p:txBody>
      </p:sp>
    </p:spTree>
    <p:extLst>
      <p:ext uri="{BB962C8B-B14F-4D97-AF65-F5344CB8AC3E}">
        <p14:creationId xmlns:p14="http://schemas.microsoft.com/office/powerpoint/2010/main" val="324482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0" y="432051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Exemple de déclinaison – La stratégie et les équipements commerciaux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pic>
        <p:nvPicPr>
          <p:cNvPr id="6" name="Image 5" descr="C:\Users\bolan\Desktop\230603 Tarascon ZA Prat Long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18" y="2709600"/>
            <a:ext cx="1128395" cy="3176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72008" y="1538960"/>
            <a:ext cx="716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valoriser l’image économique du territoire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mettre en place un règlement local de publicité </a:t>
            </a:r>
          </a:p>
        </p:txBody>
      </p:sp>
      <p:pic>
        <p:nvPicPr>
          <p:cNvPr id="8" name="Image 7" descr="\\90.76.165.94\Affaires\TarasconAriègePLUi\Productions\Photos\2303 Résidence Tarascon\230304 Tarascon (2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26593" r="31951" b="11430"/>
          <a:stretch/>
        </p:blipFill>
        <p:spPr bwMode="auto">
          <a:xfrm rot="5400000">
            <a:off x="7052802" y="395492"/>
            <a:ext cx="2177531" cy="181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008" y="3273041"/>
            <a:ext cx="7164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stratégie économique </a:t>
            </a:r>
            <a:r>
              <a:rPr lang="fr-FR" dirty="0"/>
              <a:t>: mobilité / accessibilité / infrastructures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/>
              <a:t>Orientation du PADD </a:t>
            </a:r>
            <a:r>
              <a:rPr lang="fr-FR" dirty="0"/>
              <a:t>: accompagner l’ouverture de zones d’activités et urbaines par des règles de mobilité ambitieuses</a:t>
            </a:r>
          </a:p>
        </p:txBody>
      </p:sp>
    </p:spTree>
    <p:extLst>
      <p:ext uri="{BB962C8B-B14F-4D97-AF65-F5344CB8AC3E}">
        <p14:creationId xmlns:p14="http://schemas.microsoft.com/office/powerpoint/2010/main" val="352277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50E1D23-68E0-854D-A5D2-2A45DD19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" y="0"/>
            <a:ext cx="8229600" cy="738679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>
                <a:solidFill>
                  <a:srgbClr val="336412"/>
                </a:solidFill>
              </a:rPr>
              <a:t>LE CONTENU D’UN PLUI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5616" y="764704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5631075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032639" y="620688"/>
          <a:ext cx="7348477" cy="585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907704" y="8575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Pourquoi j’ai fait ces choix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8264" y="52558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Comment je le traduis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75784" y="147380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Quel est mon territoire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584" y="528985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Qu’est-ce-que j’autorise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38106" y="2734180"/>
            <a:ext cx="173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Quel est </a:t>
            </a:r>
          </a:p>
          <a:p>
            <a:r>
              <a:rPr lang="fr-FR" sz="1600" b="1" dirty="0">
                <a:solidFill>
                  <a:srgbClr val="336412"/>
                </a:solidFill>
              </a:rPr>
              <a:t>mon projet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27341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412"/>
                </a:solidFill>
              </a:rPr>
              <a:t>Comment je l’organise ?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D93A8D-3D88-4BE6-B6D9-50AFF9183F41}" type="slidenum">
              <a:rPr lang="fr-FR" smtClean="0"/>
              <a:t>2</a:t>
            </a:fld>
            <a:endParaRPr lang="fr-FR"/>
          </a:p>
        </p:txBody>
      </p:sp>
      <p:pic>
        <p:nvPicPr>
          <p:cNvPr id="16" name="Picture 2" descr="PLUi-H, pour un aménagement du territoire plus cohérent et co-construit |  Terres des Confluences: Communauté de Communes">
            <a:extLst>
              <a:ext uri="{FF2B5EF4-FFF2-40B4-BE49-F238E27FC236}">
                <a16:creationId xmlns:a16="http://schemas.microsoft.com/office/drawing/2014/main" id="{DBE1A1C4-899E-3946-B85A-3BEFB599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860" y="2589606"/>
            <a:ext cx="2479276" cy="21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11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79512" y="251484"/>
            <a:ext cx="8784976" cy="4537077"/>
            <a:chOff x="565176" y="214586"/>
            <a:chExt cx="8784976" cy="4537077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565176" y="214586"/>
              <a:ext cx="878497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rgbClr val="336412"/>
                  </a:solidFill>
                </a:rPr>
                <a:t>CALENDRIER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192" y="1380740"/>
              <a:ext cx="7920880" cy="3370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r>
                <a:rPr lang="fr-FR" sz="2000" b="1" i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Septembre 2023</a:t>
              </a:r>
              <a:r>
                <a:rPr lang="fr-FR" sz="20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finalisation du diagnostic</a:t>
              </a:r>
            </a:p>
            <a:p>
              <a:pPr marL="39688" lvl="2" algn="just">
                <a:lnSpc>
                  <a:spcPct val="107000"/>
                </a:lnSpc>
              </a:pPr>
              <a:endParaRPr lang="fr-FR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r>
                <a:rPr lang="fr-FR" sz="2000" b="1" i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Eté 2024 </a:t>
              </a:r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débat PADD</a:t>
              </a: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endParaRPr lang="fr-FR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r>
                <a:rPr lang="fr-FR" sz="2000" b="1" i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Juin 2025 </a:t>
              </a:r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arrêt du dossier</a:t>
              </a: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endParaRPr lang="fr-FR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r>
                <a:rPr lang="fr-FR" sz="2000" b="1" i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 2026 </a:t>
              </a:r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approbation</a:t>
              </a: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endPara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68288" lvl="2" indent="-228600" algn="just">
                <a:lnSpc>
                  <a:spcPct val="107000"/>
                </a:lnSpc>
                <a:buFont typeface="Wingdings" panose="05000000000000000000" pitchFamily="2" charset="2"/>
                <a:buChar char=""/>
              </a:pPr>
              <a:endPara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9688" lvl="2" algn="just">
                <a:lnSpc>
                  <a:spcPct val="107000"/>
                </a:lnSpc>
                <a:spcAft>
                  <a:spcPts val="800"/>
                </a:spcAft>
              </a:pP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D93A8D-3D88-4BE6-B6D9-50AFF9183F41}" type="slidenum">
              <a:rPr lang="fr-FR" smtClean="0"/>
              <a:t>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1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4656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92080" y="313878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Echangeons!</a:t>
            </a:r>
          </a:p>
        </p:txBody>
      </p:sp>
    </p:spTree>
    <p:extLst>
      <p:ext uri="{BB962C8B-B14F-4D97-AF65-F5344CB8AC3E}">
        <p14:creationId xmlns:p14="http://schemas.microsoft.com/office/powerpoint/2010/main" val="47455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>
                <a:solidFill>
                  <a:srgbClr val="336412"/>
                </a:solidFill>
              </a:rPr>
              <a:t>ORDRE DU JOUR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249" y="1196752"/>
            <a:ext cx="6497955" cy="44999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4147" y="1823225"/>
            <a:ext cx="28579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Présentation de la stratégie économique de la communauté de communes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Exemples de déclinaisons dans le PLUI-H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Echanges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38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00E90AD-9813-E946-A0FB-BDA037422356}"/>
              </a:ext>
            </a:extLst>
          </p:cNvPr>
          <p:cNvSpPr txBox="1">
            <a:spLocks/>
          </p:cNvSpPr>
          <p:nvPr/>
        </p:nvSpPr>
        <p:spPr>
          <a:xfrm>
            <a:off x="0" y="120991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Le contenu du PADD (art L151-5 du CU)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971C744-CC26-5B48-AE1E-703FCFF1C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586408" cy="365125"/>
          </a:xfrm>
        </p:spPr>
        <p:txBody>
          <a:bodyPr/>
          <a:lstStyle/>
          <a:p>
            <a:fld id="{39D93A8D-3D88-4BE6-B6D9-50AFF9183F41}" type="slidenum">
              <a:rPr lang="fr-FR" smtClean="0"/>
              <a:t>4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064AC95-9FEC-3C4C-80D0-D78A792958DF}"/>
              </a:ext>
            </a:extLst>
          </p:cNvPr>
          <p:cNvSpPr txBox="1">
            <a:spLocks/>
          </p:cNvSpPr>
          <p:nvPr/>
        </p:nvSpPr>
        <p:spPr>
          <a:xfrm>
            <a:off x="0" y="3046790"/>
            <a:ext cx="8784976" cy="5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336412"/>
                </a:solidFill>
              </a:rPr>
              <a:t>Les attendus du SCoT et de l’Etat dans le département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D1489-4518-634F-92AF-265B81D43408}"/>
              </a:ext>
            </a:extLst>
          </p:cNvPr>
          <p:cNvSpPr/>
          <p:nvPr/>
        </p:nvSpPr>
        <p:spPr>
          <a:xfrm>
            <a:off x="153008" y="3636401"/>
            <a:ext cx="8837984" cy="2527450"/>
          </a:xfrm>
          <a:prstGeom prst="rect">
            <a:avLst/>
          </a:prstGeom>
          <a:solidFill>
            <a:srgbClr val="3762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 defTabSz="518400" fontAlgn="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</a:rPr>
              <a:t>2° </a:t>
            </a:r>
            <a:r>
              <a:rPr lang="fr-FR" sz="2000" b="1" dirty="0">
                <a:solidFill>
                  <a:schemeClr val="bg1"/>
                </a:solidFill>
              </a:rPr>
              <a:t>Conforter une ruralité vivante, garante des ressources et du patrimoine</a:t>
            </a:r>
          </a:p>
          <a:p>
            <a:pPr lvl="2"/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Développement économique </a:t>
            </a:r>
            <a:endParaRPr lang="fr-FR" sz="2400" dirty="0">
              <a:solidFill>
                <a:schemeClr val="lt1"/>
              </a:solidFill>
            </a:endParaRPr>
          </a:p>
          <a:p>
            <a:pPr lvl="2"/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Accessibilité aux services, commerces, équipements</a:t>
            </a:r>
          </a:p>
          <a:p>
            <a:pPr lvl="2"/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Déploiement des énergies renouvelables</a:t>
            </a:r>
          </a:p>
          <a:p>
            <a:pPr lvl="2"/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Ambition agricole et résolution des franges urbaines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07AED-25C3-914C-82AE-B29840E36EFE}"/>
              </a:ext>
            </a:extLst>
          </p:cNvPr>
          <p:cNvSpPr/>
          <p:nvPr/>
        </p:nvSpPr>
        <p:spPr>
          <a:xfrm>
            <a:off x="153008" y="694149"/>
            <a:ext cx="8837984" cy="2213582"/>
          </a:xfrm>
          <a:prstGeom prst="rect">
            <a:avLst/>
          </a:prstGeom>
          <a:solidFill>
            <a:srgbClr val="3762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 defTabSz="518400" fontAlgn="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</a:rPr>
              <a:t>Les orientations générales concernant </a:t>
            </a:r>
            <a:r>
              <a:rPr lang="fr-FR" sz="2000" b="1" dirty="0">
                <a:solidFill>
                  <a:schemeClr val="bg1"/>
                </a:solidFill>
              </a:rPr>
              <a:t>l'habitat</a:t>
            </a:r>
            <a:r>
              <a:rPr lang="fr-FR" sz="2000" dirty="0">
                <a:solidFill>
                  <a:schemeClr val="bg1"/>
                </a:solidFill>
              </a:rPr>
              <a:t>, les </a:t>
            </a:r>
            <a:r>
              <a:rPr lang="fr-FR" sz="2000" b="1" dirty="0">
                <a:solidFill>
                  <a:schemeClr val="bg1"/>
                </a:solidFill>
              </a:rPr>
              <a:t>transports</a:t>
            </a:r>
            <a:r>
              <a:rPr lang="fr-FR" sz="2000" dirty="0">
                <a:solidFill>
                  <a:schemeClr val="bg1"/>
                </a:solidFill>
              </a:rPr>
              <a:t> et les </a:t>
            </a:r>
            <a:r>
              <a:rPr lang="fr-FR" sz="2000" b="1" dirty="0">
                <a:solidFill>
                  <a:schemeClr val="bg1"/>
                </a:solidFill>
              </a:rPr>
              <a:t>déplacements</a:t>
            </a:r>
            <a:r>
              <a:rPr lang="fr-FR" sz="2000" dirty="0">
                <a:solidFill>
                  <a:schemeClr val="bg1"/>
                </a:solidFill>
              </a:rPr>
              <a:t>, les </a:t>
            </a:r>
            <a:r>
              <a:rPr lang="fr-FR" sz="2000" b="1" dirty="0">
                <a:solidFill>
                  <a:schemeClr val="bg1"/>
                </a:solidFill>
              </a:rPr>
              <a:t>réseaux d'énergie</a:t>
            </a:r>
            <a:r>
              <a:rPr lang="fr-FR" sz="2000" dirty="0">
                <a:solidFill>
                  <a:schemeClr val="bg1"/>
                </a:solidFill>
              </a:rPr>
              <a:t>, le </a:t>
            </a:r>
            <a:r>
              <a:rPr lang="fr-FR" sz="2000" b="1" dirty="0">
                <a:solidFill>
                  <a:schemeClr val="bg1"/>
                </a:solidFill>
              </a:rPr>
              <a:t>développement des communications numériques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b="1" dirty="0">
                <a:solidFill>
                  <a:schemeClr val="bg1"/>
                </a:solidFill>
              </a:rPr>
              <a:t>l'équipement commercial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développement économique et les loisirs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  <a:r>
              <a:rPr lang="fr-FR" sz="2000" dirty="0">
                <a:solidFill>
                  <a:schemeClr val="bg1"/>
                </a:solidFill>
              </a:rPr>
              <a:t> retenues pour l'ensemble de l'établissement public de coopération intercommunale ou de la commune.</a:t>
            </a:r>
          </a:p>
        </p:txBody>
      </p:sp>
    </p:spTree>
    <p:extLst>
      <p:ext uri="{BB962C8B-B14F-4D97-AF65-F5344CB8AC3E}">
        <p14:creationId xmlns:p14="http://schemas.microsoft.com/office/powerpoint/2010/main" val="202698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1" y="89067"/>
            <a:ext cx="8229600" cy="764704"/>
          </a:xfrm>
        </p:spPr>
        <p:txBody>
          <a:bodyPr>
            <a:normAutofit fontScale="90000"/>
          </a:bodyPr>
          <a:lstStyle/>
          <a:p>
            <a:pPr algn="l"/>
            <a:r>
              <a:rPr lang="fr-FR" sz="3000" b="1" dirty="0">
                <a:solidFill>
                  <a:srgbClr val="336412"/>
                </a:solidFill>
              </a:rPr>
              <a:t>PRESENTATION DE LA STRATEGIE DE DÉVELOPPEMENT ECONOMIQUE ET MÉTHODE DE TRAVAIL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4788024" y="6356350"/>
            <a:ext cx="3898776" cy="457026"/>
          </a:xfrm>
          <a:prstGeom prst="rect">
            <a:avLst/>
          </a:prstGeom>
        </p:spPr>
        <p:txBody>
          <a:bodyPr/>
          <a:lstStyle/>
          <a:p>
            <a:fld id="{39D93A8D-3D88-4BE6-B6D9-50AFF9183F41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C1D4E3-5542-F248-87AE-042320D0B486}"/>
              </a:ext>
            </a:extLst>
          </p:cNvPr>
          <p:cNvSpPr txBox="1"/>
          <p:nvPr/>
        </p:nvSpPr>
        <p:spPr>
          <a:xfrm>
            <a:off x="323528" y="1112070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Foncier et bâti à vocation économique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Industrie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Artisanat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Commerces,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Tourisme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Agriculture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Actions transversales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B38D22-F4DA-3945-A2F0-DB0EC5CD3DFD}"/>
              </a:ext>
            </a:extLst>
          </p:cNvPr>
          <p:cNvSpPr txBox="1"/>
          <p:nvPr/>
        </p:nvSpPr>
        <p:spPr>
          <a:xfrm>
            <a:off x="3923928" y="5100394"/>
            <a:ext cx="49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/>
              <a:t>Mettre en miroir et traduire la stratégie avec les outils du </a:t>
            </a:r>
            <a:r>
              <a:rPr lang="fr-FR" dirty="0" err="1"/>
              <a:t>PLUiH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92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85" y="-171400"/>
            <a:ext cx="8229600" cy="91210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36412"/>
                </a:solidFill>
              </a:rPr>
              <a:t>1-Foncier et bâti à vocation éco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8462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r-FR" sz="7200" b="1" i="1" u="sng" dirty="0"/>
              <a:t>1-1 Connaitre l’offre = observatoire permanent, outils de recensement</a:t>
            </a:r>
          </a:p>
          <a:p>
            <a:pPr lvl="1"/>
            <a:r>
              <a:rPr lang="fr-FR" sz="4800" i="1" dirty="0"/>
              <a:t>1-1-1 Inventaire ZA (fait)</a:t>
            </a:r>
          </a:p>
          <a:p>
            <a:pPr lvl="1"/>
            <a:r>
              <a:rPr lang="fr-FR" sz="4800" i="1" dirty="0"/>
              <a:t>1-1-2 Recensement des terrains et locaux vacants (à formaliser)</a:t>
            </a:r>
            <a:endParaRPr lang="fr-FR" sz="4800" dirty="0"/>
          </a:p>
          <a:p>
            <a:pPr lvl="1"/>
            <a:r>
              <a:rPr lang="fr-FR" sz="4800" i="1" dirty="0"/>
              <a:t>1-1-3 Actualisation régulière de l’Atlas des zones CCI (fait)</a:t>
            </a:r>
            <a:endParaRPr lang="fr-FR" sz="4800" dirty="0"/>
          </a:p>
          <a:p>
            <a:pPr lvl="1"/>
            <a:r>
              <a:rPr lang="fr-FR" sz="4800" i="1" dirty="0"/>
              <a:t>1-1-4 Alimentation de la Bourse immobilières CCI (à faire)</a:t>
            </a:r>
            <a:endParaRPr lang="fr-FR" sz="4800" dirty="0"/>
          </a:p>
          <a:p>
            <a:pPr lvl="1"/>
            <a:r>
              <a:rPr lang="fr-FR" sz="4800" i="1" dirty="0"/>
              <a:t>1-1-5 Créer du lien avec les agences immobilières (à faire)</a:t>
            </a:r>
            <a:endParaRPr lang="fr-FR" sz="4800" dirty="0"/>
          </a:p>
          <a:p>
            <a:pPr marL="0" lvl="0" indent="0">
              <a:buNone/>
            </a:pPr>
            <a:endParaRPr lang="fr-FR" sz="7200" b="1" i="1" u="sng" dirty="0"/>
          </a:p>
          <a:p>
            <a:pPr lvl="0"/>
            <a:r>
              <a:rPr lang="fr-FR" sz="7200" b="1" i="1" u="sng" dirty="0"/>
              <a:t>1-2 Recensement Friches :</a:t>
            </a:r>
            <a:endParaRPr lang="fr-FR" sz="7200" dirty="0"/>
          </a:p>
          <a:p>
            <a:pPr lvl="1"/>
            <a:r>
              <a:rPr lang="fr-FR" sz="4800" i="1" dirty="0"/>
              <a:t>Recensement (fait ?)</a:t>
            </a:r>
            <a:endParaRPr lang="fr-FR" sz="4800" dirty="0"/>
          </a:p>
          <a:p>
            <a:pPr lvl="1"/>
            <a:r>
              <a:rPr lang="fr-FR" sz="4800" i="1" dirty="0"/>
              <a:t>Ciblage sites prioritaires : recensement, fiche suivi (silo, forges de Niaux, plâtrières, </a:t>
            </a:r>
            <a:r>
              <a:rPr lang="fr-FR" sz="4800" i="1" dirty="0" err="1"/>
              <a:t>Sabart</a:t>
            </a:r>
            <a:r>
              <a:rPr lang="fr-FR" sz="4800" i="1" dirty="0"/>
              <a:t>…)</a:t>
            </a:r>
            <a:endParaRPr lang="fr-FR" sz="4800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sz="7200" b="1" i="1" u="sng" dirty="0"/>
              <a:t>1-3 Gestion, organisation et développement des zones d’activités</a:t>
            </a:r>
            <a:endParaRPr lang="fr-FR" sz="7200" dirty="0"/>
          </a:p>
          <a:p>
            <a:pPr lvl="1"/>
            <a:r>
              <a:rPr lang="fr-FR" sz="4800" i="1" dirty="0"/>
              <a:t>Développer la ZAE de Prat-Long et gérer la ZA des Bernières :</a:t>
            </a:r>
            <a:endParaRPr lang="fr-FR" sz="4800" dirty="0"/>
          </a:p>
          <a:p>
            <a:pPr lvl="2"/>
            <a:r>
              <a:rPr lang="fr-FR" sz="3200" i="1" dirty="0"/>
              <a:t> Finalisation des aménagements : éclairage, fibre, arborisation, mobilier urbain, signalétique, adressage (en cours)</a:t>
            </a:r>
            <a:endParaRPr lang="fr-FR" sz="3200" dirty="0"/>
          </a:p>
          <a:p>
            <a:pPr lvl="2"/>
            <a:r>
              <a:rPr lang="fr-FR" sz="3200" i="1" dirty="0"/>
              <a:t>Etudes et travaux : révision du règlement de zone, redivisions parcellaires, modification d’accès parcelles, création « instance des propriétaires »</a:t>
            </a:r>
          </a:p>
          <a:p>
            <a:pPr lvl="2"/>
            <a:r>
              <a:rPr lang="fr-FR" sz="3200" i="1" dirty="0"/>
              <a:t>Entretien : voirie, espaces verts, espaces communs, nettoyage parcelles, bassins de rétention, mise à jour de la signalétique,,,</a:t>
            </a:r>
            <a:endParaRPr lang="fr-FR" sz="3200" dirty="0"/>
          </a:p>
          <a:p>
            <a:pPr lvl="2"/>
            <a:r>
              <a:rPr lang="fr-FR" sz="3200" i="1" dirty="0"/>
              <a:t>Commercialisation des lots</a:t>
            </a:r>
            <a:endParaRPr lang="fr-FR" sz="3200" dirty="0"/>
          </a:p>
          <a:p>
            <a:pPr lvl="1"/>
            <a:r>
              <a:rPr lang="fr-FR" sz="4800" i="1" dirty="0"/>
              <a:t>Suivi des zones communales de la ZA du Bari à </a:t>
            </a:r>
            <a:r>
              <a:rPr lang="fr-FR" sz="4800" i="1" dirty="0" err="1"/>
              <a:t>Mercus</a:t>
            </a:r>
            <a:r>
              <a:rPr lang="fr-FR" sz="4800" i="1" dirty="0"/>
              <a:t> et de la ZI de </a:t>
            </a:r>
            <a:r>
              <a:rPr lang="fr-FR" sz="4800" i="1" dirty="0" err="1"/>
              <a:t>Fournié</a:t>
            </a:r>
            <a:endParaRPr lang="fr-FR" sz="4800" dirty="0"/>
          </a:p>
          <a:p>
            <a:pPr lvl="2"/>
            <a:r>
              <a:rPr lang="fr-FR" sz="3200" i="1" dirty="0"/>
              <a:t>Suivi des projets privés</a:t>
            </a:r>
            <a:endParaRPr lang="fr-FR" sz="3200" dirty="0"/>
          </a:p>
          <a:p>
            <a:pPr lvl="2"/>
            <a:r>
              <a:rPr lang="fr-FR" sz="3200" i="1" dirty="0"/>
              <a:t>Entretien, mise à jour de la signalétique d’entrée de zone…</a:t>
            </a:r>
            <a:endParaRPr lang="fr-FR" sz="3200" dirty="0"/>
          </a:p>
          <a:p>
            <a:pPr marL="0" indent="0">
              <a:buNone/>
            </a:pPr>
            <a:r>
              <a:rPr lang="fr-FR" i="1" dirty="0"/>
              <a:t> </a:t>
            </a:r>
            <a:endParaRPr lang="fr-FR" dirty="0"/>
          </a:p>
          <a:p>
            <a:pPr lvl="0"/>
            <a:r>
              <a:rPr lang="fr-FR" sz="7200" b="1" i="1" u="sng" dirty="0"/>
              <a:t>1-4 Favoriser la création d’offre locative</a:t>
            </a:r>
            <a:endParaRPr lang="fr-FR" sz="7200" dirty="0"/>
          </a:p>
          <a:p>
            <a:pPr lvl="1"/>
            <a:r>
              <a:rPr lang="fr-FR" sz="4800" i="1" dirty="0"/>
              <a:t>1-3-1 Etude de faisabilité de création d’un Hôtel d’entreprises (fait)</a:t>
            </a:r>
            <a:endParaRPr lang="fr-FR" sz="4800" dirty="0"/>
          </a:p>
          <a:p>
            <a:pPr lvl="1"/>
            <a:r>
              <a:rPr lang="fr-FR" sz="4800" i="1" dirty="0"/>
              <a:t>1-3-2 Création d’un Hôtel d’entreprises</a:t>
            </a:r>
            <a:endParaRPr lang="fr-FR" sz="4800" dirty="0"/>
          </a:p>
          <a:p>
            <a:pPr lvl="2"/>
            <a:r>
              <a:rPr lang="fr-FR" sz="3200" i="1" dirty="0"/>
              <a:t>Phase 1 : portage privé ?</a:t>
            </a:r>
            <a:endParaRPr lang="fr-FR" sz="3200" dirty="0"/>
          </a:p>
          <a:p>
            <a:pPr lvl="2"/>
            <a:r>
              <a:rPr lang="fr-FR" sz="3200" i="1" dirty="0"/>
              <a:t>Phase 2 : achat et reconversion de la Halle SNCF de Tarascon-sur-Ariège</a:t>
            </a:r>
            <a:endParaRPr lang="fr-FR" sz="3200" dirty="0"/>
          </a:p>
          <a:p>
            <a:pPr lvl="1"/>
            <a:r>
              <a:rPr lang="fr-FR" sz="4800" i="1" dirty="0"/>
              <a:t>1-3-3 Reconversion et des locaux annexes de « France Services » : étude, projet, réalisation</a:t>
            </a:r>
            <a:endParaRPr lang="fr-FR" sz="4800" dirty="0"/>
          </a:p>
          <a:p>
            <a:pPr lvl="1"/>
            <a:r>
              <a:rPr lang="fr-FR" sz="4800" i="1" dirty="0"/>
              <a:t>1-3-4 Soutenir l’offre locative privé existante : information, diffusion offre, aides éventuelles</a:t>
            </a:r>
            <a:endParaRPr lang="fr-FR" sz="4800" dirty="0"/>
          </a:p>
          <a:p>
            <a:pPr marL="0" indent="0">
              <a:buNone/>
            </a:pPr>
            <a:r>
              <a:rPr lang="fr-FR" i="1" dirty="0"/>
              <a:t> </a:t>
            </a:r>
            <a:endParaRPr lang="fr-FR" dirty="0"/>
          </a:p>
          <a:p>
            <a:pPr lvl="0"/>
            <a:r>
              <a:rPr lang="fr-FR" sz="7200" b="1" i="1" u="sng" dirty="0"/>
              <a:t>1-5 Planifier : </a:t>
            </a:r>
            <a:endParaRPr lang="fr-FR" sz="7200" dirty="0"/>
          </a:p>
          <a:p>
            <a:pPr lvl="1"/>
            <a:r>
              <a:rPr lang="fr-FR" sz="4800" i="1" dirty="0"/>
              <a:t>Extension de zone? Nouvelle zone ? </a:t>
            </a:r>
            <a:r>
              <a:rPr lang="fr-FR" sz="4800" i="1" dirty="0">
                <a:sym typeface="Wingdings" panose="05000000000000000000" pitchFamily="2" charset="2"/>
              </a:rPr>
              <a:t> </a:t>
            </a:r>
            <a:r>
              <a:rPr lang="fr-FR" sz="4800" i="1" dirty="0"/>
              <a:t>Réalisation PLUi-H</a:t>
            </a:r>
            <a:endParaRPr lang="fr-FR" sz="4800" dirty="0"/>
          </a:p>
          <a:p>
            <a:pPr lvl="1"/>
            <a:r>
              <a:rPr lang="fr-FR" sz="4800" i="1" dirty="0"/>
              <a:t>Redivisions parcelles ZAE de Prat-Long ?</a:t>
            </a:r>
            <a:endParaRPr lang="fr-FR" sz="4800" dirty="0"/>
          </a:p>
          <a:p>
            <a:pPr lvl="1"/>
            <a:r>
              <a:rPr lang="fr-FR" sz="4800" i="1" dirty="0"/>
              <a:t>Veille et droit de préemption (DIA)</a:t>
            </a:r>
            <a:endParaRPr lang="fr-FR" sz="48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COPIL – Atelier PADD n°4 – économie – 2 avril 2024, Arignac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0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2-Industrie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b="1" i="1" dirty="0"/>
              <a:t>Connaissance des acteurs locaux </a:t>
            </a:r>
          </a:p>
          <a:p>
            <a:pPr lvl="1"/>
            <a:r>
              <a:rPr lang="fr-FR" i="1" dirty="0"/>
              <a:t>Recensement, projets, problématiques…</a:t>
            </a:r>
            <a:endParaRPr lang="fr-FR" dirty="0"/>
          </a:p>
          <a:p>
            <a:pPr lvl="1"/>
            <a:r>
              <a:rPr lang="fr-FR" i="1" dirty="0"/>
              <a:t>Formalisation de rencontres annuelles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b="1" i="1" dirty="0"/>
              <a:t>Accompagnement des acteurs et de leurs projets </a:t>
            </a:r>
          </a:p>
          <a:p>
            <a:pPr lvl="1"/>
            <a:r>
              <a:rPr lang="fr-FR" i="1" dirty="0"/>
              <a:t>Suivi des projets immobilier (AIE) </a:t>
            </a:r>
          </a:p>
          <a:p>
            <a:pPr lvl="1"/>
            <a:r>
              <a:rPr lang="fr-FR" i="1" dirty="0"/>
              <a:t>Suivi des projets industriels hors immobilier 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b="1" i="1" dirty="0"/>
              <a:t>Inscription dans la démarche départementale « Territoire d’Industrie »</a:t>
            </a:r>
          </a:p>
          <a:p>
            <a:pPr lvl="1"/>
            <a:r>
              <a:rPr lang="fr-FR" i="1" dirty="0"/>
              <a:t>Participation aux </a:t>
            </a:r>
            <a:r>
              <a:rPr lang="fr-FR" i="1" dirty="0" err="1"/>
              <a:t>CoPils</a:t>
            </a:r>
            <a:r>
              <a:rPr lang="fr-FR" i="1" dirty="0"/>
              <a:t> et aux ateliers de travail </a:t>
            </a:r>
          </a:p>
          <a:p>
            <a:pPr lvl="1"/>
            <a:r>
              <a:rPr lang="fr-FR" i="1" dirty="0"/>
              <a:t>Élaboration et adhésion à une stratégie industrielle départementale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b="1" i="1" dirty="0"/>
              <a:t>Inscription dans la démarche AMI Rebond industrie (court terme)</a:t>
            </a:r>
            <a:endParaRPr lang="fr-FR" dirty="0"/>
          </a:p>
          <a:p>
            <a:pPr lvl="1"/>
            <a:r>
              <a:rPr lang="fr-FR" i="1" dirty="0"/>
              <a:t>Identification des acteurs potentiellement éligibles</a:t>
            </a:r>
            <a:endParaRPr lang="fr-FR" dirty="0"/>
          </a:p>
          <a:p>
            <a:pPr lvl="1"/>
            <a:r>
              <a:rPr lang="fr-FR" i="1" dirty="0"/>
              <a:t>Participation aux </a:t>
            </a:r>
            <a:r>
              <a:rPr lang="fr-FR" i="1" dirty="0" err="1"/>
              <a:t>CoPils</a:t>
            </a:r>
            <a:r>
              <a:rPr lang="fr-FR" i="1" dirty="0"/>
              <a:t> </a:t>
            </a:r>
          </a:p>
          <a:p>
            <a:pPr lvl="1"/>
            <a:r>
              <a:rPr lang="fr-FR" i="1" dirty="0"/>
              <a:t>Suivi des projets ciblés avec le cabinet </a:t>
            </a:r>
            <a:r>
              <a:rPr lang="fr-FR" i="1" dirty="0" err="1"/>
              <a:t>Ancoris</a:t>
            </a:r>
            <a:endParaRPr lang="fr-FR" i="1" dirty="0"/>
          </a:p>
          <a:p>
            <a:pPr lvl="1"/>
            <a:r>
              <a:rPr lang="fr-FR" i="1" dirty="0"/>
              <a:t>Formation spécifique aux nouveaux enjeux (animateur CCPT)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4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3-Artisanat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fr-FR" sz="2000" b="1" dirty="0"/>
              <a:t>Connaissance approfondie des acteurs locaux </a:t>
            </a:r>
          </a:p>
          <a:p>
            <a:pPr lvl="1"/>
            <a:r>
              <a:rPr lang="fr-FR" sz="1600" dirty="0"/>
              <a:t>Mises à jour régulières des fichiers CMA09 (outil </a:t>
            </a:r>
            <a:r>
              <a:rPr lang="fr-FR" sz="1600" dirty="0" err="1"/>
              <a:t>Géométiers</a:t>
            </a:r>
            <a:r>
              <a:rPr lang="fr-FR" sz="1600" dirty="0"/>
              <a:t>)</a:t>
            </a:r>
          </a:p>
          <a:p>
            <a:pPr lvl="1"/>
            <a:r>
              <a:rPr lang="fr-FR" sz="1600" dirty="0"/>
              <a:t>État des lieux annuels consulaires (convention)</a:t>
            </a:r>
          </a:p>
          <a:p>
            <a:pPr lvl="1"/>
            <a:r>
              <a:rPr lang="fr-FR" sz="1600" dirty="0"/>
              <a:t>Formalisation de rencontres annuelles</a:t>
            </a:r>
          </a:p>
          <a:p>
            <a:pPr marL="457200" lvl="1" indent="0">
              <a:buNone/>
            </a:pPr>
            <a:endParaRPr lang="fr-FR" sz="1600" dirty="0"/>
          </a:p>
          <a:p>
            <a:pPr lvl="0"/>
            <a:r>
              <a:rPr lang="fr-FR" sz="2000" b="1" dirty="0"/>
              <a:t>Accompagnement des acteurs et de leurs projets</a:t>
            </a:r>
            <a:endParaRPr lang="fr-FR" sz="2000" dirty="0"/>
          </a:p>
          <a:p>
            <a:pPr lvl="1"/>
            <a:r>
              <a:rPr lang="fr-FR" sz="1600" dirty="0"/>
              <a:t>Suivi projet immobilier (AIE) </a:t>
            </a:r>
          </a:p>
          <a:p>
            <a:pPr lvl="1"/>
            <a:r>
              <a:rPr lang="fr-FR" sz="1600" dirty="0"/>
              <a:t>Orientation vers les différents dispositifs (Région, CMA09, Initiative Ariège, Carsat…)</a:t>
            </a:r>
          </a:p>
          <a:p>
            <a:pPr lvl="1"/>
            <a:r>
              <a:rPr lang="fr-FR" sz="1600" dirty="0"/>
              <a:t>Enjeu transmission : promotion des outils existants, veille spécifique, organisation d’un évènement local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41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4DB0-9434-485A-B342-D74CB5A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412"/>
                </a:solidFill>
              </a:rPr>
              <a:t>4 – Commerce et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8EB3-4A45-4246-9F6E-81944D7C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544013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fr-FR" sz="4500" b="1" dirty="0"/>
              <a:t>Connaissance de l’offre </a:t>
            </a:r>
          </a:p>
          <a:p>
            <a:pPr lvl="1"/>
            <a:r>
              <a:rPr lang="fr-FR" sz="4000" dirty="0"/>
              <a:t>Mises à jour régulières des fichiers CCI/CMA</a:t>
            </a:r>
          </a:p>
          <a:p>
            <a:pPr lvl="1"/>
            <a:r>
              <a:rPr lang="fr-FR" sz="4000" dirty="0"/>
              <a:t>Organisation de rencontres annuelles thématiques (conventions consulaires)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4500" b="1" dirty="0"/>
              <a:t>Maintient et développement des commerces du bourg-centre et des pôles de proximité</a:t>
            </a:r>
            <a:endParaRPr lang="fr-FR" sz="4500" dirty="0"/>
          </a:p>
          <a:p>
            <a:pPr lvl="1"/>
            <a:r>
              <a:rPr lang="fr-FR" sz="4000" dirty="0"/>
              <a:t>Mise en place d’une opération commerce</a:t>
            </a:r>
          </a:p>
          <a:p>
            <a:pPr lvl="2"/>
            <a:r>
              <a:rPr lang="fr-FR" sz="4000" dirty="0"/>
              <a:t>Aides aux petits investissements</a:t>
            </a:r>
          </a:p>
          <a:p>
            <a:pPr lvl="2"/>
            <a:r>
              <a:rPr lang="fr-FR" sz="4000" dirty="0"/>
              <a:t>Aides aux actions collectives</a:t>
            </a:r>
          </a:p>
          <a:p>
            <a:pPr lvl="2"/>
            <a:r>
              <a:rPr lang="fr-FR" sz="4000" dirty="0"/>
              <a:t>Formation conseil</a:t>
            </a:r>
          </a:p>
          <a:p>
            <a:pPr marL="914400" lvl="2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4500" b="1" dirty="0"/>
              <a:t>Connaissance et qualification de la vacance des locaux (étude PVD)</a:t>
            </a:r>
            <a:endParaRPr lang="fr-FR" sz="4500" dirty="0"/>
          </a:p>
          <a:p>
            <a:pPr lvl="1"/>
            <a:r>
              <a:rPr lang="fr-FR" sz="4000" dirty="0"/>
              <a:t>Recensement terrain (étude PVD)</a:t>
            </a:r>
          </a:p>
          <a:p>
            <a:pPr lvl="1"/>
            <a:r>
              <a:rPr lang="fr-FR" sz="4000" dirty="0"/>
              <a:t>Qualification du fichier : commercialisable, à adapter, non commercialisable…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sz="4500" b="1" dirty="0"/>
              <a:t>Favoriser les initiatives : commerces éphémères (PVD)</a:t>
            </a:r>
            <a:endParaRPr lang="fr-FR" sz="4500" dirty="0"/>
          </a:p>
          <a:p>
            <a:pPr lvl="1"/>
            <a:r>
              <a:rPr lang="fr-FR" sz="3500" dirty="0"/>
              <a:t>Création d’une boutique éphémère ou autre type de local « facilité » : boutique France-Services</a:t>
            </a:r>
          </a:p>
          <a:p>
            <a:pPr marL="457200" lvl="1" indent="0">
              <a:buNone/>
            </a:pPr>
            <a:endParaRPr lang="fr-FR" sz="4500" dirty="0"/>
          </a:p>
          <a:p>
            <a:pPr lvl="0"/>
            <a:r>
              <a:rPr lang="fr-FR" sz="4500" b="1" dirty="0"/>
              <a:t>Anticiper l’impact de la futur déviation RN20 (en cours, étude PVD)</a:t>
            </a:r>
            <a:endParaRPr lang="fr-FR" sz="4500" dirty="0"/>
          </a:p>
          <a:p>
            <a:pPr lvl="1"/>
            <a:r>
              <a:rPr lang="fr-FR" sz="4000" dirty="0"/>
              <a:t>Participation à l’étude d’impact engagée dans le cadre de PVD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ACFB5-085C-4EB3-A873-F98D938D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COPIL – Atelier PADD n°4 – économie – 2 avril 2024, Arignac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8E4FE-C91F-42EE-A076-31E3CC84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D93A8D-3D88-4BE6-B6D9-50AFF9183F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19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modèle-présentation-tarascon</Template>
  <TotalTime>4106</TotalTime>
  <Words>2187</Words>
  <Application>Microsoft Office PowerPoint</Application>
  <PresentationFormat>Affichage à l'écran (4:3)</PresentationFormat>
  <Paragraphs>384</Paragraphs>
  <Slides>21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Thème Office</vt:lpstr>
      <vt:lpstr>Présentation PowerPoint</vt:lpstr>
      <vt:lpstr>LE CONTENU D’UN PLUI</vt:lpstr>
      <vt:lpstr>ORDRE DU JOUR</vt:lpstr>
      <vt:lpstr>Présentation PowerPoint</vt:lpstr>
      <vt:lpstr>PRESENTATION DE LA STRATEGIE DE DÉVELOPPEMENT ECONOMIQUE ET MÉTHODE DE TRAVAIL </vt:lpstr>
      <vt:lpstr>1-Foncier et bâti à vocation éco</vt:lpstr>
      <vt:lpstr>2-Industrie</vt:lpstr>
      <vt:lpstr>3-Artisanat</vt:lpstr>
      <vt:lpstr>4 – Commerce et services</vt:lpstr>
      <vt:lpstr>5 – Tourisme</vt:lpstr>
      <vt:lpstr>6 – Agriculture</vt:lpstr>
      <vt:lpstr>7 – Actions transversales</vt:lpstr>
      <vt:lpstr>Calendrier – actualités éco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Prunet Boland</dc:creator>
  <cp:lastModifiedBy>PAO</cp:lastModifiedBy>
  <cp:revision>141</cp:revision>
  <cp:lastPrinted>2024-03-28T10:30:50Z</cp:lastPrinted>
  <dcterms:created xsi:type="dcterms:W3CDTF">2023-02-09T08:45:47Z</dcterms:created>
  <dcterms:modified xsi:type="dcterms:W3CDTF">2024-04-08T08:22:57Z</dcterms:modified>
</cp:coreProperties>
</file>